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5"/>
  </p:notesMasterIdLst>
  <p:sldIdLst>
    <p:sldId id="273" r:id="rId2"/>
    <p:sldId id="307" r:id="rId3"/>
    <p:sldId id="294" r:id="rId4"/>
    <p:sldId id="341" r:id="rId5"/>
    <p:sldId id="344" r:id="rId6"/>
    <p:sldId id="296" r:id="rId7"/>
    <p:sldId id="309" r:id="rId8"/>
    <p:sldId id="347" r:id="rId9"/>
    <p:sldId id="314" r:id="rId10"/>
    <p:sldId id="346" r:id="rId11"/>
    <p:sldId id="325" r:id="rId12"/>
    <p:sldId id="331" r:id="rId13"/>
    <p:sldId id="337" r:id="rId14"/>
    <p:sldId id="332" r:id="rId15"/>
    <p:sldId id="317" r:id="rId16"/>
    <p:sldId id="352" r:id="rId17"/>
    <p:sldId id="351" r:id="rId18"/>
    <p:sldId id="338" r:id="rId19"/>
    <p:sldId id="350" r:id="rId20"/>
    <p:sldId id="313" r:id="rId21"/>
    <p:sldId id="292" r:id="rId22"/>
    <p:sldId id="335" r:id="rId23"/>
    <p:sldId id="348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pos="257">
          <p15:clr>
            <a:srgbClr val="A4A3A4"/>
          </p15:clr>
        </p15:guide>
        <p15:guide id="3" pos="7423">
          <p15:clr>
            <a:srgbClr val="A4A3A4"/>
          </p15:clr>
        </p15:guide>
        <p15:guide id="4" orient="horz" pos="42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6C6CC5"/>
    <a:srgbClr val="4545C5"/>
    <a:srgbClr val="1B3656"/>
    <a:srgbClr val="061E37"/>
    <a:srgbClr val="0B233D"/>
    <a:srgbClr val="648DBA"/>
    <a:srgbClr val="BABABA"/>
    <a:srgbClr val="144B59"/>
    <a:srgbClr val="0E36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7" autoAdjust="0"/>
    <p:restoredTop sz="96245" autoAdjust="0"/>
  </p:normalViewPr>
  <p:slideViewPr>
    <p:cSldViewPr snapToGrid="0" snapToObjects="1">
      <p:cViewPr varScale="1">
        <p:scale>
          <a:sx n="93" d="100"/>
          <a:sy n="93" d="100"/>
        </p:scale>
        <p:origin x="101" y="293"/>
      </p:cViewPr>
      <p:guideLst>
        <p:guide orient="horz" pos="663"/>
        <p:guide pos="257"/>
        <p:guide pos="7423"/>
        <p:guide orient="horz" pos="42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tiff>
</file>

<file path=ppt/media/image10.png>
</file>

<file path=ppt/media/image11.svg>
</file>

<file path=ppt/media/image12.png>
</file>

<file path=ppt/media/image13.png>
</file>

<file path=ppt/media/image14.png>
</file>

<file path=ppt/media/image15.gif>
</file>

<file path=ppt/media/image16.wmf>
</file>

<file path=ppt/media/image17.wmf>
</file>

<file path=ppt/media/image18.wmf>
</file>

<file path=ppt/media/image19.gif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wmf>
</file>

<file path=ppt/media/image29.wmf>
</file>

<file path=ppt/media/image3.svg>
</file>

<file path=ppt/media/image30.wmf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wmf>
</file>

<file path=ppt/media/image38.wmf>
</file>

<file path=ppt/media/image39.wmf>
</file>

<file path=ppt/media/image4.png>
</file>

<file path=ppt/media/image40.wmf>
</file>

<file path=ppt/media/image41.png>
</file>

<file path=ppt/media/image42.png>
</file>

<file path=ppt/media/image43.png>
</file>

<file path=ppt/media/image44.png>
</file>

<file path=ppt/media/image45.wmf>
</file>

<file path=ppt/media/image46.png>
</file>

<file path=ppt/media/image47.png>
</file>

<file path=ppt/media/image48.wmf>
</file>

<file path=ppt/media/image49.wmf>
</file>

<file path=ppt/media/image5.png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png>
</file>

<file path=ppt/media/image60.wmf>
</file>

<file path=ppt/media/image61.wmf>
</file>

<file path=ppt/media/image62.wmf>
</file>

<file path=ppt/media/image63.wmf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DDD1A4-63E9-4C41-BD0C-A6576214358F}" type="datetimeFigureOut">
              <a:rPr kumimoji="1" lang="zh-CN" altLang="en-US" smtClean="0"/>
              <a:t>2024/5/21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765C3-F77A-6D4A-A49F-194A41CA7D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dMJD</a:t>
            </a:r>
            <a:r>
              <a:rPr lang="en-US" altLang="zh-CN" dirty="0"/>
              <a:t>(TT)-</a:t>
            </a:r>
            <a:r>
              <a:rPr lang="zh-CN" altLang="en-US" dirty="0"/>
              <a:t>闰秒差</a:t>
            </a:r>
            <a:r>
              <a:rPr lang="en-GB" altLang="zh-CN" dirty="0"/>
              <a:t>+dUT1-dUT1_J2000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F765C3-F77A-6D4A-A49F-194A41CA7DB6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97145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0160" y="6669160"/>
            <a:ext cx="12214136" cy="199000"/>
          </a:xfrm>
          <a:prstGeom prst="rect">
            <a:avLst/>
          </a:prstGeom>
          <a:solidFill>
            <a:srgbClr val="254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5/21/2024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image" Target="../media/image30.wmf"/><Relationship Id="rId3" Type="http://schemas.openxmlformats.org/officeDocument/2006/relationships/image" Target="../media/image26.png"/><Relationship Id="rId7" Type="http://schemas.openxmlformats.org/officeDocument/2006/relationships/image" Target="../media/image3.svg"/><Relationship Id="rId12" Type="http://schemas.openxmlformats.org/officeDocument/2006/relationships/oleObject" Target="../embeddings/oleObject6.bin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11" Type="http://schemas.openxmlformats.org/officeDocument/2006/relationships/image" Target="../media/image29.wmf"/><Relationship Id="rId5" Type="http://schemas.openxmlformats.org/officeDocument/2006/relationships/image" Target="../media/image24.png"/><Relationship Id="rId10" Type="http://schemas.openxmlformats.org/officeDocument/2006/relationships/oleObject" Target="../embeddings/oleObject5.bin"/><Relationship Id="rId4" Type="http://schemas.openxmlformats.org/officeDocument/2006/relationships/image" Target="../media/image27.png"/><Relationship Id="rId9" Type="http://schemas.openxmlformats.org/officeDocument/2006/relationships/image" Target="../media/image28.w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oleObject" Target="../embeddings/oleObject8.bin"/><Relationship Id="rId18" Type="http://schemas.openxmlformats.org/officeDocument/2006/relationships/image" Target="../media/image40.wmf"/><Relationship Id="rId3" Type="http://schemas.openxmlformats.org/officeDocument/2006/relationships/image" Target="../media/image32.png"/><Relationship Id="rId7" Type="http://schemas.openxmlformats.org/officeDocument/2006/relationships/image" Target="../media/image35.png"/><Relationship Id="rId12" Type="http://schemas.openxmlformats.org/officeDocument/2006/relationships/image" Target="../media/image37.wmf"/><Relationship Id="rId17" Type="http://schemas.openxmlformats.org/officeDocument/2006/relationships/oleObject" Target="../embeddings/oleObject10.bin"/><Relationship Id="rId2" Type="http://schemas.openxmlformats.org/officeDocument/2006/relationships/image" Target="../media/image31.png"/><Relationship Id="rId16" Type="http://schemas.openxmlformats.org/officeDocument/2006/relationships/image" Target="../media/image39.w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11" Type="http://schemas.openxmlformats.org/officeDocument/2006/relationships/oleObject" Target="../embeddings/oleObject7.bin"/><Relationship Id="rId5" Type="http://schemas.openxmlformats.org/officeDocument/2006/relationships/image" Target="../media/image33.png"/><Relationship Id="rId15" Type="http://schemas.openxmlformats.org/officeDocument/2006/relationships/oleObject" Target="../embeddings/oleObject9.bin"/><Relationship Id="rId10" Type="http://schemas.openxmlformats.org/officeDocument/2006/relationships/image" Target="../media/image3.svg"/><Relationship Id="rId4" Type="http://schemas.openxmlformats.org/officeDocument/2006/relationships/image" Target="../media/image24.png"/><Relationship Id="rId9" Type="http://schemas.openxmlformats.org/officeDocument/2006/relationships/image" Target="../media/image2.png"/><Relationship Id="rId14" Type="http://schemas.openxmlformats.org/officeDocument/2006/relationships/image" Target="../media/image38.w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4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11" Type="http://schemas.openxmlformats.org/officeDocument/2006/relationships/image" Target="../media/image45.wmf"/><Relationship Id="rId5" Type="http://schemas.openxmlformats.org/officeDocument/2006/relationships/image" Target="../media/image42.png"/><Relationship Id="rId10" Type="http://schemas.openxmlformats.org/officeDocument/2006/relationships/oleObject" Target="../embeddings/oleObject11.bin"/><Relationship Id="rId4" Type="http://schemas.openxmlformats.org/officeDocument/2006/relationships/image" Target="../media/image41.png"/><Relationship Id="rId9" Type="http://schemas.openxmlformats.org/officeDocument/2006/relationships/image" Target="../media/image9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.bin"/><Relationship Id="rId13" Type="http://schemas.openxmlformats.org/officeDocument/2006/relationships/image" Target="../media/image51.wmf"/><Relationship Id="rId18" Type="http://schemas.openxmlformats.org/officeDocument/2006/relationships/oleObject" Target="../embeddings/oleObject18.bin"/><Relationship Id="rId3" Type="http://schemas.openxmlformats.org/officeDocument/2006/relationships/image" Target="../media/image47.png"/><Relationship Id="rId7" Type="http://schemas.openxmlformats.org/officeDocument/2006/relationships/image" Target="../media/image49.wmf"/><Relationship Id="rId12" Type="http://schemas.openxmlformats.org/officeDocument/2006/relationships/oleObject" Target="../embeddings/oleObject15.bin"/><Relationship Id="rId17" Type="http://schemas.openxmlformats.org/officeDocument/2006/relationships/image" Target="../media/image53.wmf"/><Relationship Id="rId2" Type="http://schemas.openxmlformats.org/officeDocument/2006/relationships/image" Target="../media/image46.png"/><Relationship Id="rId16" Type="http://schemas.openxmlformats.org/officeDocument/2006/relationships/oleObject" Target="../embeddings/oleObject17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3.bin"/><Relationship Id="rId11" Type="http://schemas.openxmlformats.org/officeDocument/2006/relationships/image" Target="../media/image3.svg"/><Relationship Id="rId5" Type="http://schemas.openxmlformats.org/officeDocument/2006/relationships/image" Target="../media/image48.wmf"/><Relationship Id="rId15" Type="http://schemas.openxmlformats.org/officeDocument/2006/relationships/image" Target="../media/image52.wmf"/><Relationship Id="rId10" Type="http://schemas.openxmlformats.org/officeDocument/2006/relationships/image" Target="../media/image2.png"/><Relationship Id="rId19" Type="http://schemas.openxmlformats.org/officeDocument/2006/relationships/image" Target="../media/image54.wmf"/><Relationship Id="rId4" Type="http://schemas.openxmlformats.org/officeDocument/2006/relationships/oleObject" Target="../embeddings/oleObject12.bin"/><Relationship Id="rId9" Type="http://schemas.openxmlformats.org/officeDocument/2006/relationships/image" Target="../media/image50.wmf"/><Relationship Id="rId14" Type="http://schemas.openxmlformats.org/officeDocument/2006/relationships/oleObject" Target="../embeddings/oleObject16.bin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wmf"/><Relationship Id="rId13" Type="http://schemas.openxmlformats.org/officeDocument/2006/relationships/oleObject" Target="../embeddings/oleObject15.bin"/><Relationship Id="rId18" Type="http://schemas.openxmlformats.org/officeDocument/2006/relationships/oleObject" Target="../embeddings/oleObject13.bin"/><Relationship Id="rId3" Type="http://schemas.openxmlformats.org/officeDocument/2006/relationships/oleObject" Target="../embeddings/oleObject19.bin"/><Relationship Id="rId7" Type="http://schemas.openxmlformats.org/officeDocument/2006/relationships/oleObject" Target="../embeddings/oleObject21.bin"/><Relationship Id="rId12" Type="http://schemas.openxmlformats.org/officeDocument/2006/relationships/image" Target="../media/image11.svg"/><Relationship Id="rId17" Type="http://schemas.openxmlformats.org/officeDocument/2006/relationships/image" Target="../media/image48.wmf"/><Relationship Id="rId2" Type="http://schemas.openxmlformats.org/officeDocument/2006/relationships/image" Target="../media/image46.png"/><Relationship Id="rId16" Type="http://schemas.openxmlformats.org/officeDocument/2006/relationships/oleObject" Target="../embeddings/oleObject12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wmf"/><Relationship Id="rId11" Type="http://schemas.openxmlformats.org/officeDocument/2006/relationships/image" Target="../media/image10.png"/><Relationship Id="rId5" Type="http://schemas.openxmlformats.org/officeDocument/2006/relationships/oleObject" Target="../embeddings/oleObject20.bin"/><Relationship Id="rId15" Type="http://schemas.openxmlformats.org/officeDocument/2006/relationships/image" Target="../media/image47.png"/><Relationship Id="rId10" Type="http://schemas.openxmlformats.org/officeDocument/2006/relationships/image" Target="../media/image58.wmf"/><Relationship Id="rId19" Type="http://schemas.openxmlformats.org/officeDocument/2006/relationships/image" Target="../media/image49.wmf"/><Relationship Id="rId4" Type="http://schemas.openxmlformats.org/officeDocument/2006/relationships/image" Target="../media/image55.wmf"/><Relationship Id="rId9" Type="http://schemas.openxmlformats.org/officeDocument/2006/relationships/oleObject" Target="../embeddings/oleObject22.bin"/><Relationship Id="rId14" Type="http://schemas.openxmlformats.org/officeDocument/2006/relationships/image" Target="../media/image51.w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4.bin"/><Relationship Id="rId13" Type="http://schemas.openxmlformats.org/officeDocument/2006/relationships/image" Target="../media/image61.wmf"/><Relationship Id="rId3" Type="http://schemas.openxmlformats.org/officeDocument/2006/relationships/oleObject" Target="../embeddings/oleObject23.bin"/><Relationship Id="rId7" Type="http://schemas.openxmlformats.org/officeDocument/2006/relationships/image" Target="../media/image22.png"/><Relationship Id="rId12" Type="http://schemas.openxmlformats.org/officeDocument/2006/relationships/oleObject" Target="../embeddings/oleObject26.bin"/><Relationship Id="rId17" Type="http://schemas.openxmlformats.org/officeDocument/2006/relationships/image" Target="../media/image63.wmf"/><Relationship Id="rId2" Type="http://schemas.openxmlformats.org/officeDocument/2006/relationships/image" Target="../media/image47.png"/><Relationship Id="rId16" Type="http://schemas.openxmlformats.org/officeDocument/2006/relationships/oleObject" Target="../embeddings/oleObject28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svg"/><Relationship Id="rId11" Type="http://schemas.openxmlformats.org/officeDocument/2006/relationships/image" Target="../media/image60.wmf"/><Relationship Id="rId5" Type="http://schemas.openxmlformats.org/officeDocument/2006/relationships/image" Target="../media/image2.png"/><Relationship Id="rId15" Type="http://schemas.openxmlformats.org/officeDocument/2006/relationships/image" Target="../media/image62.wmf"/><Relationship Id="rId10" Type="http://schemas.openxmlformats.org/officeDocument/2006/relationships/oleObject" Target="../embeddings/oleObject25.bin"/><Relationship Id="rId4" Type="http://schemas.openxmlformats.org/officeDocument/2006/relationships/image" Target="../media/image48.wmf"/><Relationship Id="rId9" Type="http://schemas.openxmlformats.org/officeDocument/2006/relationships/image" Target="../media/image59.wmf"/><Relationship Id="rId14" Type="http://schemas.openxmlformats.org/officeDocument/2006/relationships/oleObject" Target="../embeddings/oleObject27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7" Type="http://schemas.openxmlformats.org/officeDocument/2006/relationships/image" Target="../media/image9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8.png"/><Relationship Id="rId7" Type="http://schemas.openxmlformats.org/officeDocument/2006/relationships/image" Target="../media/image10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4" Type="http://schemas.openxmlformats.org/officeDocument/2006/relationships/image" Target="../media/image69.png"/><Relationship Id="rId9" Type="http://schemas.openxmlformats.org/officeDocument/2006/relationships/image" Target="../media/image7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wmf"/><Relationship Id="rId3" Type="http://schemas.openxmlformats.org/officeDocument/2006/relationships/image" Target="../media/image9.svg"/><Relationship Id="rId7" Type="http://schemas.openxmlformats.org/officeDocument/2006/relationships/oleObject" Target="../embeddings/oleObject2.bin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wmf"/><Relationship Id="rId5" Type="http://schemas.openxmlformats.org/officeDocument/2006/relationships/oleObject" Target="../embeddings/oleObject1.bin"/><Relationship Id="rId10" Type="http://schemas.openxmlformats.org/officeDocument/2006/relationships/image" Target="../media/image18.wmf"/><Relationship Id="rId4" Type="http://schemas.openxmlformats.org/officeDocument/2006/relationships/image" Target="../media/image15.gif"/><Relationship Id="rId9" Type="http://schemas.openxmlformats.org/officeDocument/2006/relationships/oleObject" Target="../embeddings/oleObject3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hyperlink" Target="https://www.iers.org/" TargetMode="External"/><Relationship Id="rId7" Type="http://schemas.openxmlformats.org/officeDocument/2006/relationships/image" Target="../media/image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hyperlink" Target="http://celestrak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人造天体动力学与空间态势感知导论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332619" y="1874697"/>
            <a:ext cx="9527468" cy="2676711"/>
            <a:chOff x="2916" y="2952"/>
            <a:chExt cx="15004" cy="4215"/>
          </a:xfrm>
        </p:grpSpPr>
        <p:sp>
          <p:nvSpPr>
            <p:cNvPr id="2" name="矩形 1"/>
            <p:cNvSpPr/>
            <p:nvPr/>
          </p:nvSpPr>
          <p:spPr>
            <a:xfrm>
              <a:off x="3279" y="4265"/>
              <a:ext cx="14400" cy="12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en-US" altLang="zh-CN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02-03 </a:t>
              </a:r>
              <a:r>
                <a:rPr lang="zh-CN" altLang="en-US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地心坐标系统及相互转换</a:t>
              </a:r>
              <a:r>
                <a:rPr lang="en-US" altLang="zh-CN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*</a:t>
              </a:r>
              <a:endParaRPr lang="zh-CN" altLang="en-US" sz="4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3400" y="3462"/>
              <a:ext cx="14028" cy="3212"/>
            </a:xfrm>
            <a:prstGeom prst="rect">
              <a:avLst/>
            </a:prstGeom>
            <a:noFill/>
            <a:ln w="31750">
              <a:solidFill>
                <a:srgbClr val="061E3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44B59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192" y="3196"/>
              <a:ext cx="725" cy="725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6973" y="6182"/>
              <a:ext cx="641" cy="708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7279" y="6459"/>
              <a:ext cx="641" cy="708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2916" y="2952"/>
              <a:ext cx="725" cy="725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8EAD2D75-5326-AC9A-4C5C-24E06AD0FFB4}"/>
              </a:ext>
            </a:extLst>
          </p:cNvPr>
          <p:cNvSpPr/>
          <p:nvPr/>
        </p:nvSpPr>
        <p:spPr>
          <a:xfrm>
            <a:off x="8085659" y="5483605"/>
            <a:ext cx="34323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林厚源 </a:t>
            </a:r>
            <a:r>
              <a:rPr lang="en-US" altLang="zh-CN" sz="2400" b="1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in </a:t>
            </a:r>
            <a:r>
              <a:rPr lang="en-US" altLang="zh-CN" sz="2400" b="1">
                <a:solidFill>
                  <a:schemeClr val="tx1"/>
                </a:solidFill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  <a:sym typeface="+mn-ea"/>
              </a:rPr>
              <a:t>2024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  <a:sym typeface="+mn-ea"/>
            </a:endParaRPr>
          </a:p>
          <a:p>
            <a:pPr fontAlgn="auto">
              <a:spcAft>
                <a:spcPts val="0"/>
              </a:spcAft>
            </a:pP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BC082F6-728E-3093-4853-31733B6BCE3F}"/>
              </a:ext>
            </a:extLst>
          </p:cNvPr>
          <p:cNvSpPr/>
          <p:nvPr/>
        </p:nvSpPr>
        <p:spPr>
          <a:xfrm>
            <a:off x="3003414" y="4637452"/>
            <a:ext cx="5626779" cy="15374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航天动力学引论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 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1.2 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节*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*</a:t>
            </a:r>
          </a:p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参考坐标系及航天应用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</a:p>
          <a:p>
            <a:pPr>
              <a:lnSpc>
                <a:spcPct val="120000"/>
              </a:lnSpc>
            </a:pP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球面天文学</a:t>
            </a:r>
            <a:r>
              <a:rPr lang="en-US" altLang="zh-CN" sz="20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夏 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/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黄版）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第四章*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*</a:t>
            </a:r>
          </a:p>
          <a:p>
            <a:pPr>
              <a:lnSpc>
                <a:spcPct val="120000"/>
              </a:lnSpc>
            </a:pP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IERS Conventions (2010)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77C2863-FC95-8A25-035E-9E6B7ADAD0BC}"/>
              </a:ext>
            </a:extLst>
          </p:cNvPr>
          <p:cNvSpPr/>
          <p:nvPr/>
        </p:nvSpPr>
        <p:spPr>
          <a:xfrm>
            <a:off x="1026570" y="4489774"/>
            <a:ext cx="2430734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参考材料：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D6ED81BD-E80E-30C3-D137-65DA8143511E}"/>
              </a:ext>
            </a:extLst>
          </p:cNvPr>
          <p:cNvSpPr/>
          <p:nvPr/>
        </p:nvSpPr>
        <p:spPr>
          <a:xfrm>
            <a:off x="1126503" y="6293003"/>
            <a:ext cx="714327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*  本节为了教学理解简化了诸多定义   </a:t>
            </a:r>
            <a:r>
              <a:rPr lang="en-US" altLang="zh-CN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** </a:t>
            </a: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相关定义和参数已有变化</a:t>
            </a:r>
            <a:endParaRPr lang="en-US" altLang="zh-CN" sz="16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新 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(IAU2006) 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的转换坐标定义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10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地心坐标系的相互转换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094A14A-18F8-7010-7AAB-3F49AD61E3E2}"/>
              </a:ext>
            </a:extLst>
          </p:cNvPr>
          <p:cNvSpPr txBox="1"/>
          <p:nvPr/>
        </p:nvSpPr>
        <p:spPr>
          <a:xfrm>
            <a:off x="4125295" y="2150449"/>
            <a:ext cx="1980832" cy="707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地球中间参考系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TIRS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A60A946F-DF92-9051-6A6D-20615BDD76EA}"/>
              </a:ext>
            </a:extLst>
          </p:cNvPr>
          <p:cNvCxnSpPr>
            <a:cxnSpLocks/>
            <a:stCxn id="29" idx="2"/>
            <a:endCxn id="31" idx="0"/>
          </p:cNvCxnSpPr>
          <p:nvPr/>
        </p:nvCxnSpPr>
        <p:spPr>
          <a:xfrm flipH="1">
            <a:off x="3075674" y="2858335"/>
            <a:ext cx="4874" cy="415381"/>
          </a:xfrm>
          <a:prstGeom prst="straightConnector1">
            <a:avLst/>
          </a:prstGeom>
          <a:ln w="38100">
            <a:solidFill>
              <a:srgbClr val="0000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276CC8F5-7255-93EA-331C-8098835B48A8}"/>
              </a:ext>
            </a:extLst>
          </p:cNvPr>
          <p:cNvSpPr txBox="1"/>
          <p:nvPr/>
        </p:nvSpPr>
        <p:spPr>
          <a:xfrm>
            <a:off x="1379663" y="1798418"/>
            <a:ext cx="7960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岁差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BE5D0AD-7296-71A6-0219-DD3112177161}"/>
              </a:ext>
            </a:extLst>
          </p:cNvPr>
          <p:cNvSpPr txBox="1"/>
          <p:nvPr/>
        </p:nvSpPr>
        <p:spPr>
          <a:xfrm>
            <a:off x="5729367" y="1786178"/>
            <a:ext cx="7836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极移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96E3CB45-B17D-08F5-7A3B-D8DC168A3AFF}"/>
              </a:ext>
            </a:extLst>
          </p:cNvPr>
          <p:cNvSpPr txBox="1"/>
          <p:nvPr/>
        </p:nvSpPr>
        <p:spPr>
          <a:xfrm>
            <a:off x="4120421" y="3268757"/>
            <a:ext cx="1990581" cy="6463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瞬时地球坐标系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ITCS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E2483F6D-B3F7-66EA-B58B-22A896B272EC}"/>
              </a:ext>
            </a:extLst>
          </p:cNvPr>
          <p:cNvSpPr txBox="1"/>
          <p:nvPr/>
        </p:nvSpPr>
        <p:spPr>
          <a:xfrm>
            <a:off x="2090132" y="2150449"/>
            <a:ext cx="1980832" cy="707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天球中间参考系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CIRS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3D641A20-2C25-3230-DEC6-2F3555C023A0}"/>
              </a:ext>
            </a:extLst>
          </p:cNvPr>
          <p:cNvSpPr txBox="1"/>
          <p:nvPr/>
        </p:nvSpPr>
        <p:spPr>
          <a:xfrm>
            <a:off x="3258148" y="4381669"/>
            <a:ext cx="1683118" cy="707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天球中间极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CIP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BCE22269-87AF-C72C-DC9D-3989C3D71594}"/>
              </a:ext>
            </a:extLst>
          </p:cNvPr>
          <p:cNvSpPr txBox="1"/>
          <p:nvPr/>
        </p:nvSpPr>
        <p:spPr>
          <a:xfrm>
            <a:off x="2080383" y="3273716"/>
            <a:ext cx="1990581" cy="6463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瞬时天球坐标系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ICCS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BE7F4C83-56C7-3434-BDB4-C2AA242567BA}"/>
              </a:ext>
            </a:extLst>
          </p:cNvPr>
          <p:cNvSpPr txBox="1"/>
          <p:nvPr/>
        </p:nvSpPr>
        <p:spPr>
          <a:xfrm>
            <a:off x="1045385" y="4860169"/>
            <a:ext cx="1740369" cy="132343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天球中间零点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CIO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2000" b="1" strike="sngStrike" dirty="0">
                <a:solidFill>
                  <a:schemeClr val="tx1">
                    <a:alpha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天球历书零点</a:t>
            </a:r>
            <a:endParaRPr lang="en-US" altLang="zh-CN" sz="2000" b="1" strike="sngStrike" dirty="0">
              <a:solidFill>
                <a:schemeClr val="tx1">
                  <a:alpha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2000" b="1" strike="sngStrike" dirty="0">
                <a:solidFill>
                  <a:schemeClr val="tx1">
                    <a:alpha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strike="sngStrike" dirty="0">
                <a:solidFill>
                  <a:schemeClr val="tx1">
                    <a:alpha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CEO</a:t>
            </a:r>
            <a:r>
              <a:rPr lang="zh-CN" altLang="en-US" sz="2000" b="1" strike="sngStrike" dirty="0">
                <a:solidFill>
                  <a:schemeClr val="tx1">
                    <a:alpha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000" b="1" strike="sngStrike" dirty="0">
              <a:solidFill>
                <a:schemeClr val="tx1">
                  <a:alpha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F4E27145-7DF1-D2BD-A219-3219A1FA6CA4}"/>
              </a:ext>
            </a:extLst>
          </p:cNvPr>
          <p:cNvSpPr txBox="1"/>
          <p:nvPr/>
        </p:nvSpPr>
        <p:spPr>
          <a:xfrm>
            <a:off x="5388565" y="4857514"/>
            <a:ext cx="1740369" cy="132343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地球中间零点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TIO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2000" b="1" strike="sngStrike" dirty="0">
                <a:solidFill>
                  <a:schemeClr val="tx1">
                    <a:alpha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地球历书零点</a:t>
            </a:r>
            <a:endParaRPr lang="en-US" altLang="zh-CN" sz="2000" b="1" strike="sngStrike" dirty="0">
              <a:solidFill>
                <a:schemeClr val="tx1">
                  <a:alpha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2000" b="1" strike="sngStrike" dirty="0">
                <a:solidFill>
                  <a:schemeClr val="tx1">
                    <a:alpha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strike="sngStrike" dirty="0">
                <a:solidFill>
                  <a:schemeClr val="tx1">
                    <a:alpha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TEO</a:t>
            </a:r>
            <a:r>
              <a:rPr lang="zh-CN" altLang="en-US" sz="2000" b="1" strike="sngStrike" dirty="0">
                <a:solidFill>
                  <a:schemeClr val="tx1">
                    <a:alpha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DBE41D1B-1972-BFDE-8CA1-0345D40F79B3}"/>
              </a:ext>
            </a:extLst>
          </p:cNvPr>
          <p:cNvSpPr txBox="1"/>
          <p:nvPr/>
        </p:nvSpPr>
        <p:spPr>
          <a:xfrm>
            <a:off x="3530509" y="5262804"/>
            <a:ext cx="11352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无旋转原点</a:t>
            </a:r>
            <a:endParaRPr lang="en-US" altLang="zh-CN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NRO</a:t>
            </a: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8C3AFC2A-B53C-FED9-557D-1B9C418F24A2}"/>
              </a:ext>
            </a:extLst>
          </p:cNvPr>
          <p:cNvSpPr txBox="1"/>
          <p:nvPr/>
        </p:nvSpPr>
        <p:spPr>
          <a:xfrm>
            <a:off x="8989242" y="3743594"/>
            <a:ext cx="287988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CIP</a:t>
            </a:r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赤道 </a:t>
            </a:r>
            <a:r>
              <a:rPr lang="en-US" altLang="zh-CN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 </a:t>
            </a:r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瞬时真赤道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987CA74-EF4D-7645-0D40-FCB559093349}"/>
              </a:ext>
            </a:extLst>
          </p:cNvPr>
          <p:cNvSpPr txBox="1"/>
          <p:nvPr/>
        </p:nvSpPr>
        <p:spPr>
          <a:xfrm>
            <a:off x="54969" y="2150449"/>
            <a:ext cx="1980832" cy="707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地心天球参考系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GCRS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CAC0B9C-F6BD-F525-48BD-469E56A508D2}"/>
              </a:ext>
            </a:extLst>
          </p:cNvPr>
          <p:cNvSpPr txBox="1"/>
          <p:nvPr/>
        </p:nvSpPr>
        <p:spPr>
          <a:xfrm>
            <a:off x="6160458" y="2150449"/>
            <a:ext cx="1980832" cy="707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国际地球参考系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ITRS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4C70B16-02D7-D6B3-C681-E6FECDD7FA61}"/>
              </a:ext>
            </a:extLst>
          </p:cNvPr>
          <p:cNvSpPr txBox="1"/>
          <p:nvPr/>
        </p:nvSpPr>
        <p:spPr>
          <a:xfrm>
            <a:off x="3706299" y="1786178"/>
            <a:ext cx="7836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自转</a:t>
            </a:r>
          </a:p>
        </p:txBody>
      </p: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CB9C61C3-C222-E97E-00BC-804C3F142F88}"/>
              </a:ext>
            </a:extLst>
          </p:cNvPr>
          <p:cNvCxnSpPr>
            <a:cxnSpLocks/>
            <a:stCxn id="6" idx="2"/>
            <a:endCxn id="28" idx="0"/>
          </p:cNvCxnSpPr>
          <p:nvPr/>
        </p:nvCxnSpPr>
        <p:spPr>
          <a:xfrm>
            <a:off x="5115711" y="2858335"/>
            <a:ext cx="1" cy="410422"/>
          </a:xfrm>
          <a:prstGeom prst="straightConnector1">
            <a:avLst/>
          </a:prstGeom>
          <a:ln w="38100">
            <a:solidFill>
              <a:srgbClr val="0000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867C7B97-981D-7D40-40BF-F78B7544FDFF}"/>
              </a:ext>
            </a:extLst>
          </p:cNvPr>
          <p:cNvCxnSpPr>
            <a:cxnSpLocks/>
            <a:stCxn id="31" idx="2"/>
            <a:endCxn id="32" idx="0"/>
          </p:cNvCxnSpPr>
          <p:nvPr/>
        </p:nvCxnSpPr>
        <p:spPr>
          <a:xfrm flipH="1">
            <a:off x="1915570" y="3920047"/>
            <a:ext cx="1160104" cy="940122"/>
          </a:xfrm>
          <a:prstGeom prst="straightConnector1">
            <a:avLst/>
          </a:prstGeom>
          <a:ln w="38100">
            <a:solidFill>
              <a:srgbClr val="0000FF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9B915B2B-DE02-0418-71F8-3DB618588AEA}"/>
              </a:ext>
            </a:extLst>
          </p:cNvPr>
          <p:cNvCxnSpPr>
            <a:cxnSpLocks/>
            <a:stCxn id="31" idx="2"/>
            <a:endCxn id="30" idx="0"/>
          </p:cNvCxnSpPr>
          <p:nvPr/>
        </p:nvCxnSpPr>
        <p:spPr>
          <a:xfrm>
            <a:off x="3075674" y="3920047"/>
            <a:ext cx="1024033" cy="461622"/>
          </a:xfrm>
          <a:prstGeom prst="straightConnector1">
            <a:avLst/>
          </a:prstGeom>
          <a:ln w="38100">
            <a:solidFill>
              <a:srgbClr val="0000FF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050CAF71-8A31-36D2-451F-B3E39BCABBCA}"/>
              </a:ext>
            </a:extLst>
          </p:cNvPr>
          <p:cNvCxnSpPr>
            <a:cxnSpLocks/>
            <a:stCxn id="28" idx="2"/>
            <a:endCxn id="33" idx="0"/>
          </p:cNvCxnSpPr>
          <p:nvPr/>
        </p:nvCxnSpPr>
        <p:spPr>
          <a:xfrm>
            <a:off x="5115712" y="3915088"/>
            <a:ext cx="1143038" cy="942426"/>
          </a:xfrm>
          <a:prstGeom prst="straightConnector1">
            <a:avLst/>
          </a:prstGeom>
          <a:ln w="38100">
            <a:solidFill>
              <a:srgbClr val="0000FF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E95902BC-CFF1-5FC7-0D1A-DFDB4B05EC02}"/>
              </a:ext>
            </a:extLst>
          </p:cNvPr>
          <p:cNvCxnSpPr>
            <a:cxnSpLocks/>
            <a:stCxn id="28" idx="2"/>
            <a:endCxn id="30" idx="0"/>
          </p:cNvCxnSpPr>
          <p:nvPr/>
        </p:nvCxnSpPr>
        <p:spPr>
          <a:xfrm flipH="1">
            <a:off x="4099707" y="3915088"/>
            <a:ext cx="1016005" cy="466581"/>
          </a:xfrm>
          <a:prstGeom prst="straightConnector1">
            <a:avLst/>
          </a:prstGeom>
          <a:ln w="38100">
            <a:solidFill>
              <a:srgbClr val="0000FF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4685FE8F-96E9-63D4-BACB-7E6B1C8D9065}"/>
              </a:ext>
            </a:extLst>
          </p:cNvPr>
          <p:cNvCxnSpPr>
            <a:cxnSpLocks/>
            <a:stCxn id="34" idx="1"/>
            <a:endCxn id="32" idx="3"/>
          </p:cNvCxnSpPr>
          <p:nvPr/>
        </p:nvCxnSpPr>
        <p:spPr>
          <a:xfrm flipH="1" flipV="1">
            <a:off x="2785754" y="5521889"/>
            <a:ext cx="744755" cy="2525"/>
          </a:xfrm>
          <a:prstGeom prst="straightConnector1">
            <a:avLst/>
          </a:prstGeom>
          <a:ln w="38100">
            <a:solidFill>
              <a:srgbClr val="0000FF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016EA2DF-40FF-9E5E-9D20-C259C2474D64}"/>
              </a:ext>
            </a:extLst>
          </p:cNvPr>
          <p:cNvCxnSpPr>
            <a:cxnSpLocks/>
            <a:stCxn id="34" idx="3"/>
            <a:endCxn id="33" idx="1"/>
          </p:cNvCxnSpPr>
          <p:nvPr/>
        </p:nvCxnSpPr>
        <p:spPr>
          <a:xfrm flipV="1">
            <a:off x="4665749" y="5519234"/>
            <a:ext cx="722816" cy="5180"/>
          </a:xfrm>
          <a:prstGeom prst="straightConnector1">
            <a:avLst/>
          </a:prstGeom>
          <a:ln w="38100">
            <a:solidFill>
              <a:srgbClr val="0000FF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文本框 73">
            <a:extLst>
              <a:ext uri="{FF2B5EF4-FFF2-40B4-BE49-F238E27FC236}">
                <a16:creationId xmlns:a16="http://schemas.microsoft.com/office/drawing/2014/main" id="{9E9ACADB-FEC4-5A82-DCF9-3C84F51D95AD}"/>
              </a:ext>
            </a:extLst>
          </p:cNvPr>
          <p:cNvSpPr txBox="1"/>
          <p:nvPr/>
        </p:nvSpPr>
        <p:spPr>
          <a:xfrm>
            <a:off x="1944351" y="1798418"/>
            <a:ext cx="7960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章动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0E9B9A0F-C1F1-A1BB-ACA0-040791525945}"/>
              </a:ext>
            </a:extLst>
          </p:cNvPr>
          <p:cNvGrpSpPr/>
          <p:nvPr/>
        </p:nvGrpSpPr>
        <p:grpSpPr>
          <a:xfrm>
            <a:off x="8707608" y="831223"/>
            <a:ext cx="2949838" cy="2912371"/>
            <a:chOff x="9299487" y="3590365"/>
            <a:chExt cx="2707597" cy="2673207"/>
          </a:xfrm>
        </p:grpSpPr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67DA9E14-2406-079C-5FAD-93A0EF638F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299487" y="3590365"/>
              <a:ext cx="2707597" cy="2650313"/>
            </a:xfrm>
            <a:prstGeom prst="rect">
              <a:avLst/>
            </a:prstGeom>
          </p:spPr>
        </p:pic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3A15B98D-8CAC-77A8-44F7-AD739591548A}"/>
                </a:ext>
              </a:extLst>
            </p:cNvPr>
            <p:cNvSpPr/>
            <p:nvPr/>
          </p:nvSpPr>
          <p:spPr>
            <a:xfrm>
              <a:off x="10653285" y="6022017"/>
              <a:ext cx="546782" cy="241555"/>
            </a:xfrm>
            <a:prstGeom prst="ellipse">
              <a:avLst/>
            </a:prstGeom>
            <a:noFill/>
            <a:ln w="19050"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B4928FFC-6C39-1A86-C67F-86A1C4FC9742}"/>
              </a:ext>
            </a:extLst>
          </p:cNvPr>
          <p:cNvSpPr txBox="1"/>
          <p:nvPr/>
        </p:nvSpPr>
        <p:spPr>
          <a:xfrm>
            <a:off x="704656" y="6240678"/>
            <a:ext cx="26622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不西退，</a:t>
            </a: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100</a:t>
            </a: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年赤经偏移</a:t>
            </a: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0.08”</a:t>
            </a:r>
            <a:endParaRPr lang="zh-CN" altLang="en-US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797B447-1434-1D49-66E7-8A8536CD07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4593" y="4331393"/>
            <a:ext cx="4640446" cy="215834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3B06A65-13BA-E210-23E1-64B76CF0F74E}"/>
              </a:ext>
            </a:extLst>
          </p:cNvPr>
          <p:cNvSpPr txBox="1"/>
          <p:nvPr/>
        </p:nvSpPr>
        <p:spPr>
          <a:xfrm>
            <a:off x="4575595" y="6240678"/>
            <a:ext cx="33663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100</a:t>
            </a: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年内与</a:t>
            </a: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ITRF</a:t>
            </a: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零经圈差小于</a:t>
            </a: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0.1 mas</a:t>
            </a:r>
            <a:endParaRPr lang="zh-CN" altLang="en-US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8" name="图形 7" descr="困惑的脸轮廓 纯色填充">
            <a:extLst>
              <a:ext uri="{FF2B5EF4-FFF2-40B4-BE49-F238E27FC236}">
                <a16:creationId xmlns:a16="http://schemas.microsoft.com/office/drawing/2014/main" id="{37146FD2-60CB-B73D-8198-0EBA243617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092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地心坐标系的相互转换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6140399-A4EF-6ACF-9470-6AA564D83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62" y="1024386"/>
            <a:ext cx="7275050" cy="480922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792F51C-9790-A48D-D708-387822240E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9027" y="1144133"/>
            <a:ext cx="4162804" cy="202577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1BBBD24-DEDC-7637-645E-FBCA2C4B2146}"/>
              </a:ext>
            </a:extLst>
          </p:cNvPr>
          <p:cNvSpPr txBox="1"/>
          <p:nvPr/>
        </p:nvSpPr>
        <p:spPr>
          <a:xfrm>
            <a:off x="254497" y="2355698"/>
            <a:ext cx="408984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CIP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在天球坐标系的运动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B9DFB9C-F809-7918-0210-94A1A7ED3E3D}"/>
              </a:ext>
            </a:extLst>
          </p:cNvPr>
          <p:cNvSpPr txBox="1"/>
          <p:nvPr/>
        </p:nvSpPr>
        <p:spPr>
          <a:xfrm>
            <a:off x="3729089" y="2355698"/>
            <a:ext cx="34888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CIP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相对地球本体的运动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EB6692F-E14E-0363-35A9-C19FE7CD8BD8}"/>
              </a:ext>
            </a:extLst>
          </p:cNvPr>
          <p:cNvSpPr txBox="1"/>
          <p:nvPr/>
        </p:nvSpPr>
        <p:spPr>
          <a:xfrm>
            <a:off x="4334583" y="5912518"/>
            <a:ext cx="1980832" cy="707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地球中间参考系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TIRS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91F5934-5397-CA5C-F582-B84525AE2731}"/>
              </a:ext>
            </a:extLst>
          </p:cNvPr>
          <p:cNvSpPr txBox="1"/>
          <p:nvPr/>
        </p:nvSpPr>
        <p:spPr>
          <a:xfrm>
            <a:off x="1118352" y="3078388"/>
            <a:ext cx="7960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岁差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10001A5-9F90-B718-D992-9A97F7100F90}"/>
              </a:ext>
            </a:extLst>
          </p:cNvPr>
          <p:cNvSpPr txBox="1"/>
          <p:nvPr/>
        </p:nvSpPr>
        <p:spPr>
          <a:xfrm>
            <a:off x="5834483" y="3078388"/>
            <a:ext cx="7836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极移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F6A01FF-27F9-5B06-A4C9-EE7BF89AF41A}"/>
              </a:ext>
            </a:extLst>
          </p:cNvPr>
          <p:cNvSpPr txBox="1"/>
          <p:nvPr/>
        </p:nvSpPr>
        <p:spPr>
          <a:xfrm>
            <a:off x="2299420" y="5912518"/>
            <a:ext cx="1980832" cy="707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天球中间参考系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CIRS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E961AD8-9A3D-950B-0BC0-5DD11FA86115}"/>
              </a:ext>
            </a:extLst>
          </p:cNvPr>
          <p:cNvSpPr txBox="1"/>
          <p:nvPr/>
        </p:nvSpPr>
        <p:spPr>
          <a:xfrm>
            <a:off x="264257" y="5912518"/>
            <a:ext cx="1980832" cy="707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地心天球参考系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GCRS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23DAA4F-DB4A-12B0-CB1A-A839935530A3}"/>
              </a:ext>
            </a:extLst>
          </p:cNvPr>
          <p:cNvSpPr txBox="1"/>
          <p:nvPr/>
        </p:nvSpPr>
        <p:spPr>
          <a:xfrm>
            <a:off x="6369746" y="5912518"/>
            <a:ext cx="1980832" cy="707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国际地球参考系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ITRS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BE3F10F-D1DA-3018-DF20-699426D9DA55}"/>
              </a:ext>
            </a:extLst>
          </p:cNvPr>
          <p:cNvSpPr txBox="1"/>
          <p:nvPr/>
        </p:nvSpPr>
        <p:spPr>
          <a:xfrm>
            <a:off x="4334583" y="3078388"/>
            <a:ext cx="7836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自转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4D2D0A7-E3DF-57AF-AD47-1CE2AF7ACA82}"/>
              </a:ext>
            </a:extLst>
          </p:cNvPr>
          <p:cNvSpPr txBox="1"/>
          <p:nvPr/>
        </p:nvSpPr>
        <p:spPr>
          <a:xfrm>
            <a:off x="2732373" y="3078388"/>
            <a:ext cx="7960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章动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F3363E3E-CCD4-AA9B-4B57-E96D099EA428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835677" y="3770300"/>
            <a:ext cx="418996" cy="2142218"/>
          </a:xfrm>
          <a:prstGeom prst="straightConnector1">
            <a:avLst/>
          </a:prstGeom>
          <a:ln w="38100">
            <a:solidFill>
              <a:srgbClr val="0000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C708D7F3-B759-1D38-59EE-078BA69C88F3}"/>
              </a:ext>
            </a:extLst>
          </p:cNvPr>
          <p:cNvCxnSpPr>
            <a:cxnSpLocks/>
            <a:endCxn id="11" idx="0"/>
          </p:cNvCxnSpPr>
          <p:nvPr/>
        </p:nvCxnSpPr>
        <p:spPr>
          <a:xfrm flipH="1">
            <a:off x="3289836" y="3770300"/>
            <a:ext cx="625751" cy="2142218"/>
          </a:xfrm>
          <a:prstGeom prst="straightConnector1">
            <a:avLst/>
          </a:prstGeom>
          <a:ln w="38100">
            <a:solidFill>
              <a:srgbClr val="0000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99F582E6-8C18-96E5-39FB-B2410B1FD5EF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5324999" y="3770300"/>
            <a:ext cx="148533" cy="2142218"/>
          </a:xfrm>
          <a:prstGeom prst="straightConnector1">
            <a:avLst/>
          </a:prstGeom>
          <a:ln w="38100">
            <a:solidFill>
              <a:srgbClr val="0000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E91907D6-51C3-84DA-8B0E-ED04531049B8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7014247" y="3770300"/>
            <a:ext cx="345915" cy="2142218"/>
          </a:xfrm>
          <a:prstGeom prst="straightConnector1">
            <a:avLst/>
          </a:prstGeom>
          <a:ln w="38100">
            <a:solidFill>
              <a:srgbClr val="0000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5AEF5DDB-60FB-2664-4586-88BCEFA23216}"/>
              </a:ext>
            </a:extLst>
          </p:cNvPr>
          <p:cNvSpPr txBox="1"/>
          <p:nvPr/>
        </p:nvSpPr>
        <p:spPr>
          <a:xfrm>
            <a:off x="7553112" y="4579799"/>
            <a:ext cx="15455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对应</a:t>
            </a:r>
            <a:endParaRPr lang="en-US" alt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但不完全等价</a:t>
            </a:r>
          </a:p>
        </p:txBody>
      </p:sp>
      <p:pic>
        <p:nvPicPr>
          <p:cNvPr id="17" name="图形 16" descr="困惑的脸轮廓 纯色填充">
            <a:extLst>
              <a:ext uri="{FF2B5EF4-FFF2-40B4-BE49-F238E27FC236}">
                <a16:creationId xmlns:a16="http://schemas.microsoft.com/office/drawing/2014/main" id="{741B90A2-1E2D-4BA7-6E31-DC7393308D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345" y="713619"/>
            <a:ext cx="571360" cy="571360"/>
          </a:xfrm>
          <a:prstGeom prst="rect">
            <a:avLst/>
          </a:prstGeom>
        </p:spPr>
      </p:pic>
      <p:pic>
        <p:nvPicPr>
          <p:cNvPr id="18" name="图形 17" descr="困惑的脸轮廓 纯色填充">
            <a:extLst>
              <a:ext uri="{FF2B5EF4-FFF2-40B4-BE49-F238E27FC236}">
                <a16:creationId xmlns:a16="http://schemas.microsoft.com/office/drawing/2014/main" id="{FCE9FE8A-D778-D95D-0FEC-17F18E067C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8382" y="731297"/>
            <a:ext cx="571360" cy="571360"/>
          </a:xfrm>
          <a:prstGeom prst="rect">
            <a:avLst/>
          </a:prstGeom>
        </p:spPr>
      </p:pic>
      <p:pic>
        <p:nvPicPr>
          <p:cNvPr id="20" name="图形 19" descr="困惑的脸轮廓 纯色填充">
            <a:extLst>
              <a:ext uri="{FF2B5EF4-FFF2-40B4-BE49-F238E27FC236}">
                <a16:creationId xmlns:a16="http://schemas.microsoft.com/office/drawing/2014/main" id="{3030BC95-4E75-C8DD-025A-3C26899FC1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98728" y="752770"/>
            <a:ext cx="571360" cy="571360"/>
          </a:xfrm>
          <a:prstGeom prst="rect">
            <a:avLst/>
          </a:prstGeom>
        </p:spPr>
      </p:pic>
      <p:pic>
        <p:nvPicPr>
          <p:cNvPr id="21" name="图形 20" descr="困惑的脸轮廓 纯色填充">
            <a:extLst>
              <a:ext uri="{FF2B5EF4-FFF2-40B4-BE49-F238E27FC236}">
                <a16:creationId xmlns:a16="http://schemas.microsoft.com/office/drawing/2014/main" id="{DA07002F-3112-0453-A244-2947C93A30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00258" y="790104"/>
            <a:ext cx="571360" cy="571360"/>
          </a:xfrm>
          <a:prstGeom prst="rect">
            <a:avLst/>
          </a:prstGeom>
        </p:spPr>
      </p:pic>
      <p:pic>
        <p:nvPicPr>
          <p:cNvPr id="22" name="图形 21" descr="困惑的脸轮廓 纯色填充">
            <a:extLst>
              <a:ext uri="{FF2B5EF4-FFF2-40B4-BE49-F238E27FC236}">
                <a16:creationId xmlns:a16="http://schemas.microsoft.com/office/drawing/2014/main" id="{266C8345-007A-54D5-ADB8-A5A94178BF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49437" y="812674"/>
            <a:ext cx="571360" cy="571360"/>
          </a:xfrm>
          <a:prstGeom prst="rect">
            <a:avLst/>
          </a:prstGeom>
        </p:spPr>
      </p:pic>
      <p:pic>
        <p:nvPicPr>
          <p:cNvPr id="24" name="图形 23" descr="困惑的脸轮廓 纯色填充">
            <a:extLst>
              <a:ext uri="{FF2B5EF4-FFF2-40B4-BE49-F238E27FC236}">
                <a16:creationId xmlns:a16="http://schemas.microsoft.com/office/drawing/2014/main" id="{9C1AD622-B8D2-0FE3-3649-0726115379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25172" y="858453"/>
            <a:ext cx="571360" cy="571360"/>
          </a:xfrm>
          <a:prstGeom prst="rect">
            <a:avLst/>
          </a:prstGeom>
        </p:spPr>
      </p:pic>
      <p:pic>
        <p:nvPicPr>
          <p:cNvPr id="25" name="图形 24" descr="困惑的脸轮廓 纯色填充">
            <a:extLst>
              <a:ext uri="{FF2B5EF4-FFF2-40B4-BE49-F238E27FC236}">
                <a16:creationId xmlns:a16="http://schemas.microsoft.com/office/drawing/2014/main" id="{8917377E-138F-FC7A-E3C3-0AF3F0D4E3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58558" y="932766"/>
            <a:ext cx="571360" cy="571360"/>
          </a:xfrm>
          <a:prstGeom prst="rect">
            <a:avLst/>
          </a:prstGeom>
        </p:spPr>
      </p:pic>
      <p:pic>
        <p:nvPicPr>
          <p:cNvPr id="28" name="图形 27" descr="困惑的脸轮廓 纯色填充">
            <a:extLst>
              <a:ext uri="{FF2B5EF4-FFF2-40B4-BE49-F238E27FC236}">
                <a16:creationId xmlns:a16="http://schemas.microsoft.com/office/drawing/2014/main" id="{DA99D2A1-7156-D977-B5FC-68BD237549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13191" y="1152940"/>
            <a:ext cx="571360" cy="571360"/>
          </a:xfrm>
          <a:prstGeom prst="rect">
            <a:avLst/>
          </a:prstGeom>
        </p:spPr>
      </p:pic>
      <p:pic>
        <p:nvPicPr>
          <p:cNvPr id="29" name="图形 28" descr="困惑的脸轮廓 纯色填充">
            <a:extLst>
              <a:ext uri="{FF2B5EF4-FFF2-40B4-BE49-F238E27FC236}">
                <a16:creationId xmlns:a16="http://schemas.microsoft.com/office/drawing/2014/main" id="{A0F99888-02F7-6C2D-1846-35258C4AC0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18681" y="1728456"/>
            <a:ext cx="571360" cy="571360"/>
          </a:xfrm>
          <a:prstGeom prst="rect">
            <a:avLst/>
          </a:prstGeom>
        </p:spPr>
      </p:pic>
      <p:pic>
        <p:nvPicPr>
          <p:cNvPr id="31" name="图形 30" descr="困惑的脸轮廓 纯色填充">
            <a:extLst>
              <a:ext uri="{FF2B5EF4-FFF2-40B4-BE49-F238E27FC236}">
                <a16:creationId xmlns:a16="http://schemas.microsoft.com/office/drawing/2014/main" id="{F496B411-AE29-EFEE-49C9-8AA857FF33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35001" y="2361550"/>
            <a:ext cx="571360" cy="571360"/>
          </a:xfrm>
          <a:prstGeom prst="rect">
            <a:avLst/>
          </a:prstGeom>
        </p:spPr>
      </p:pic>
      <p:pic>
        <p:nvPicPr>
          <p:cNvPr id="32" name="图形 31" descr="困惑的脸轮廓 纯色填充">
            <a:extLst>
              <a:ext uri="{FF2B5EF4-FFF2-40B4-BE49-F238E27FC236}">
                <a16:creationId xmlns:a16="http://schemas.microsoft.com/office/drawing/2014/main" id="{E3F86593-905E-36FC-996D-4C1450E19C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61007" y="3113992"/>
            <a:ext cx="571360" cy="571360"/>
          </a:xfrm>
          <a:prstGeom prst="rect">
            <a:avLst/>
          </a:prstGeom>
        </p:spPr>
      </p:pic>
      <p:pic>
        <p:nvPicPr>
          <p:cNvPr id="33" name="图形 32" descr="困惑的脸轮廓 纯色填充">
            <a:extLst>
              <a:ext uri="{FF2B5EF4-FFF2-40B4-BE49-F238E27FC236}">
                <a16:creationId xmlns:a16="http://schemas.microsoft.com/office/drawing/2014/main" id="{27E2F54E-ACA6-66AD-8EEC-1BEFC6071D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96911" y="3663216"/>
            <a:ext cx="571360" cy="571360"/>
          </a:xfrm>
          <a:prstGeom prst="rect">
            <a:avLst/>
          </a:prstGeom>
        </p:spPr>
      </p:pic>
      <p:pic>
        <p:nvPicPr>
          <p:cNvPr id="34" name="图形 33" descr="困惑的脸轮廓 纯色填充">
            <a:extLst>
              <a:ext uri="{FF2B5EF4-FFF2-40B4-BE49-F238E27FC236}">
                <a16:creationId xmlns:a16="http://schemas.microsoft.com/office/drawing/2014/main" id="{3FC62BC7-39F1-04AE-BDB1-EBF9E491C3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55114" y="4095246"/>
            <a:ext cx="571360" cy="571360"/>
          </a:xfrm>
          <a:prstGeom prst="rect">
            <a:avLst/>
          </a:prstGeom>
        </p:spPr>
      </p:pic>
      <p:pic>
        <p:nvPicPr>
          <p:cNvPr id="35" name="图形 34" descr="困惑的脸轮廓 纯色填充">
            <a:extLst>
              <a:ext uri="{FF2B5EF4-FFF2-40B4-BE49-F238E27FC236}">
                <a16:creationId xmlns:a16="http://schemas.microsoft.com/office/drawing/2014/main" id="{41A0F2CE-C794-1918-B345-35500420EB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3908" y="4390359"/>
            <a:ext cx="571360" cy="571360"/>
          </a:xfrm>
          <a:prstGeom prst="rect">
            <a:avLst/>
          </a:prstGeom>
        </p:spPr>
      </p:pic>
      <p:pic>
        <p:nvPicPr>
          <p:cNvPr id="36" name="图形 35" descr="困惑的脸轮廓 纯色填充">
            <a:extLst>
              <a:ext uri="{FF2B5EF4-FFF2-40B4-BE49-F238E27FC236}">
                <a16:creationId xmlns:a16="http://schemas.microsoft.com/office/drawing/2014/main" id="{AED3DDF9-33E1-0FCC-5735-2974BD6BD2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004062" y="5428187"/>
            <a:ext cx="571360" cy="571360"/>
          </a:xfrm>
          <a:prstGeom prst="rect">
            <a:avLst/>
          </a:prstGeom>
        </p:spPr>
      </p:pic>
      <p:pic>
        <p:nvPicPr>
          <p:cNvPr id="37" name="图形 36" descr="困惑的脸轮廓 纯色填充">
            <a:extLst>
              <a:ext uri="{FF2B5EF4-FFF2-40B4-BE49-F238E27FC236}">
                <a16:creationId xmlns:a16="http://schemas.microsoft.com/office/drawing/2014/main" id="{5DC0F9C9-9A82-8EA2-0427-AD09FE5173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432702" y="4841409"/>
            <a:ext cx="571360" cy="571360"/>
          </a:xfrm>
          <a:prstGeom prst="rect">
            <a:avLst/>
          </a:prstGeom>
        </p:spPr>
      </p:pic>
      <p:pic>
        <p:nvPicPr>
          <p:cNvPr id="38" name="图形 37" descr="困惑的脸轮廓 纯色填充">
            <a:extLst>
              <a:ext uri="{FF2B5EF4-FFF2-40B4-BE49-F238E27FC236}">
                <a16:creationId xmlns:a16="http://schemas.microsoft.com/office/drawing/2014/main" id="{9AE17840-211E-A4FA-96F7-5EED7932DC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08232" y="6083106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316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86DEF3F-FBED-B0FA-F101-4DC5D997F551}"/>
              </a:ext>
            </a:extLst>
          </p:cNvPr>
          <p:cNvSpPr txBox="1"/>
          <p:nvPr/>
        </p:nvSpPr>
        <p:spPr>
          <a:xfrm>
            <a:off x="407986" y="4999008"/>
            <a:ext cx="69224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fontAlgn="auto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赤经岁差：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                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 ，赤纬岁差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07987" y="1052513"/>
            <a:ext cx="11376025" cy="3247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岁差矩阵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（基于春分点）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地心坐标系的相互转换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A2216BE-5E29-5DCF-5C4C-2917C56D2221}"/>
              </a:ext>
            </a:extLst>
          </p:cNvPr>
          <p:cNvSpPr txBox="1"/>
          <p:nvPr/>
        </p:nvSpPr>
        <p:spPr>
          <a:xfrm>
            <a:off x="407986" y="5529816"/>
            <a:ext cx="82422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一阶    ：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1.2812°/ </a:t>
            </a:r>
            <a:r>
              <a:rPr lang="en-US" altLang="zh-CN" sz="2000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jc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        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                  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0.5567 °/ </a:t>
            </a:r>
            <a:r>
              <a:rPr lang="en-US" altLang="zh-CN" sz="2000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jc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2D61CAD8-EB24-A662-9375-D614CD436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5490" y="839296"/>
            <a:ext cx="5674102" cy="2902193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2001B9C1-771C-923B-C5D7-515F36024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309" y="2568886"/>
            <a:ext cx="4760136" cy="983840"/>
          </a:xfrm>
          <a:prstGeom prst="rect">
            <a:avLst/>
          </a:prstGeom>
        </p:spPr>
      </p:pic>
      <p:sp>
        <p:nvSpPr>
          <p:cNvPr id="40" name="文本框 39">
            <a:extLst>
              <a:ext uri="{FF2B5EF4-FFF2-40B4-BE49-F238E27FC236}">
                <a16:creationId xmlns:a16="http://schemas.microsoft.com/office/drawing/2014/main" id="{5B7C143F-D132-93AA-9B69-9AB71EA8D503}"/>
              </a:ext>
            </a:extLst>
          </p:cNvPr>
          <p:cNvSpPr txBox="1"/>
          <p:nvPr/>
        </p:nvSpPr>
        <p:spPr>
          <a:xfrm>
            <a:off x="3027906" y="4031157"/>
            <a:ext cx="5002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1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J2000.0 </a:t>
            </a:r>
            <a:r>
              <a:rPr lang="zh-CN" altLang="en-US" sz="1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起算儒略世纪数 </a:t>
            </a:r>
            <a:r>
              <a:rPr lang="en-US" altLang="zh-CN" sz="1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(TDB</a:t>
            </a:r>
            <a:r>
              <a:rPr lang="zh-CN" altLang="en-US" sz="1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，但用</a:t>
            </a:r>
            <a:r>
              <a:rPr lang="en-US" altLang="zh-CN" sz="1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TT</a:t>
            </a:r>
            <a:r>
              <a:rPr lang="zh-CN" altLang="en-US" sz="1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也行</a:t>
            </a:r>
            <a:r>
              <a:rPr lang="en-US" altLang="zh-CN" sz="1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)</a:t>
            </a:r>
            <a:endParaRPr lang="en-US" altLang="zh-CN" sz="1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44" name="图片 43">
            <a:extLst>
              <a:ext uri="{FF2B5EF4-FFF2-40B4-BE49-F238E27FC236}">
                <a16:creationId xmlns:a16="http://schemas.microsoft.com/office/drawing/2014/main" id="{92885208-8E62-197D-F933-74A3ACCA57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868" y="5077242"/>
            <a:ext cx="1553567" cy="352430"/>
          </a:xfrm>
          <a:prstGeom prst="rect">
            <a:avLst/>
          </a:prstGeom>
          <a:ln>
            <a:solidFill>
              <a:srgbClr val="0000FF"/>
            </a:solidFill>
          </a:ln>
        </p:spPr>
      </p:pic>
      <p:sp>
        <p:nvSpPr>
          <p:cNvPr id="46" name="文本框 45">
            <a:extLst>
              <a:ext uri="{FF2B5EF4-FFF2-40B4-BE49-F238E27FC236}">
                <a16:creationId xmlns:a16="http://schemas.microsoft.com/office/drawing/2014/main" id="{C61F3093-D882-CC0B-E80C-CDCE60D4D1CD}"/>
              </a:ext>
            </a:extLst>
          </p:cNvPr>
          <p:cNvSpPr txBox="1"/>
          <p:nvPr/>
        </p:nvSpPr>
        <p:spPr>
          <a:xfrm>
            <a:off x="3326340" y="5980043"/>
            <a:ext cx="22799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J2000.0</a:t>
            </a:r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到现在是</a:t>
            </a:r>
            <a:r>
              <a:rPr lang="en-US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?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47" name="图片 46">
            <a:extLst>
              <a:ext uri="{FF2B5EF4-FFF2-40B4-BE49-F238E27FC236}">
                <a16:creationId xmlns:a16="http://schemas.microsoft.com/office/drawing/2014/main" id="{E562962C-6FF1-3683-B4FC-54A6527354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5504" y="3873606"/>
            <a:ext cx="4162804" cy="2751853"/>
          </a:xfrm>
          <a:prstGeom prst="rect">
            <a:avLst/>
          </a:prstGeom>
        </p:spPr>
      </p:pic>
      <p:pic>
        <p:nvPicPr>
          <p:cNvPr id="2" name="图形 1" descr="紧张的脸轮廓 纯色填充">
            <a:extLst>
              <a:ext uri="{FF2B5EF4-FFF2-40B4-BE49-F238E27FC236}">
                <a16:creationId xmlns:a16="http://schemas.microsoft.com/office/drawing/2014/main" id="{731D63F9-07F3-11AB-9F05-B958EDAFD8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0" y="712745"/>
            <a:ext cx="571360" cy="571360"/>
          </a:xfrm>
          <a:prstGeom prst="rect">
            <a:avLst/>
          </a:prstGeom>
        </p:spPr>
      </p:pic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0CA580ED-80F5-EA9D-7391-ABCE877628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5830767"/>
              </p:ext>
            </p:extLst>
          </p:nvPr>
        </p:nvGraphicFramePr>
        <p:xfrm>
          <a:off x="5776406" y="5077242"/>
          <a:ext cx="29845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149760" imgH="190440" progId="Equation.AxMath">
                  <p:embed/>
                </p:oleObj>
              </mc:Choice>
              <mc:Fallback>
                <p:oleObj name="AxMath" r:id="rId8" imgW="149760" imgH="1904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776406" y="5077242"/>
                        <a:ext cx="298450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E8A9E010-804D-F0B8-5BB2-ACEC75FA8D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1966214"/>
              </p:ext>
            </p:extLst>
          </p:nvPr>
        </p:nvGraphicFramePr>
        <p:xfrm>
          <a:off x="1191747" y="1866948"/>
          <a:ext cx="4805259" cy="5215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1843200" imgH="199800" progId="Equation.AxMath">
                  <p:embed/>
                </p:oleObj>
              </mc:Choice>
              <mc:Fallback>
                <p:oleObj name="AxMath" r:id="rId10" imgW="1843200" imgH="199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191747" y="1866948"/>
                        <a:ext cx="4805259" cy="5215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14EF47C1-C38B-7C7C-8C7E-7D8FA485C1F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5439131"/>
              </p:ext>
            </p:extLst>
          </p:nvPr>
        </p:nvGraphicFramePr>
        <p:xfrm>
          <a:off x="326323" y="3895725"/>
          <a:ext cx="3095625" cy="71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1548360" imgH="355680" progId="Equation.AxMath">
                  <p:embed/>
                </p:oleObj>
              </mc:Choice>
              <mc:Fallback>
                <p:oleObj name="AxMath" r:id="rId12" imgW="1548360" imgH="3556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26323" y="3895725"/>
                        <a:ext cx="3095625" cy="71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6515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  <p:bldP spid="40" grpId="0"/>
      <p:bldP spid="4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>
            <a:extLst>
              <a:ext uri="{FF2B5EF4-FFF2-40B4-BE49-F238E27FC236}">
                <a16:creationId xmlns:a16="http://schemas.microsoft.com/office/drawing/2014/main" id="{D30F5CB0-9246-AC41-9B1A-C348296D2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4140" y="782792"/>
            <a:ext cx="5460683" cy="3141821"/>
          </a:xfrm>
          <a:prstGeom prst="rect">
            <a:avLst/>
          </a:prstGeom>
        </p:spPr>
      </p:pic>
      <p:pic>
        <p:nvPicPr>
          <p:cNvPr id="66" name="图片 65">
            <a:extLst>
              <a:ext uri="{FF2B5EF4-FFF2-40B4-BE49-F238E27FC236}">
                <a16:creationId xmlns:a16="http://schemas.microsoft.com/office/drawing/2014/main" id="{F062368B-22C9-4D45-0CC0-86A5D2BEE5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4139" y="782792"/>
            <a:ext cx="5460683" cy="314182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07987" y="1052513"/>
            <a:ext cx="11376025" cy="5233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章动矩阵</a:t>
            </a:r>
            <a:r>
              <a:rPr lang="zh-CN" altLang="en-US" sz="20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（基于春分点）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平黄赤交角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黄经章动</a:t>
            </a:r>
            <a:endParaRPr lang="en-US" altLang="zh-CN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交角章动</a:t>
            </a:r>
            <a:endParaRPr lang="en-US" altLang="zh-CN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赤经章动</a:t>
            </a:r>
            <a:endParaRPr lang="en-US" alt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赤纬章动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地心坐标系的相互转换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005F1EA-C5D5-4748-58BC-AC4420834B18}"/>
              </a:ext>
            </a:extLst>
          </p:cNvPr>
          <p:cNvSpPr txBox="1"/>
          <p:nvPr/>
        </p:nvSpPr>
        <p:spPr>
          <a:xfrm>
            <a:off x="555272" y="5914780"/>
            <a:ext cx="6264977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一阶</a:t>
            </a: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（最大项）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：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1D1B00A-83AB-A260-DEF6-5E2E10364CD4}"/>
              </a:ext>
            </a:extLst>
          </p:cNvPr>
          <p:cNvSpPr txBox="1"/>
          <p:nvPr/>
        </p:nvSpPr>
        <p:spPr>
          <a:xfrm>
            <a:off x="2831719" y="2227442"/>
            <a:ext cx="6267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或</a:t>
            </a:r>
            <a:endParaRPr lang="en-US" altLang="zh-CN" sz="1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D23B9307-A237-F36A-980E-83492406BDA5}"/>
              </a:ext>
            </a:extLst>
          </p:cNvPr>
          <p:cNvGrpSpPr/>
          <p:nvPr/>
        </p:nvGrpSpPr>
        <p:grpSpPr>
          <a:xfrm>
            <a:off x="8115997" y="1911098"/>
            <a:ext cx="545355" cy="996076"/>
            <a:chOff x="8203326" y="2163869"/>
            <a:chExt cx="574243" cy="1048838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47D8E69E-A464-C592-D026-07D517F32E50}"/>
                </a:ext>
              </a:extLst>
            </p:cNvPr>
            <p:cNvSpPr/>
            <p:nvPr/>
          </p:nvSpPr>
          <p:spPr>
            <a:xfrm>
              <a:off x="8657514" y="2163869"/>
              <a:ext cx="120055" cy="12005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41044F18-0DCC-E108-CCF4-4976BBF37E0B}"/>
                </a:ext>
              </a:extLst>
            </p:cNvPr>
            <p:cNvSpPr/>
            <p:nvPr/>
          </p:nvSpPr>
          <p:spPr>
            <a:xfrm>
              <a:off x="8203326" y="3092652"/>
              <a:ext cx="120055" cy="12005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4" name="图片 33">
            <a:extLst>
              <a:ext uri="{FF2B5EF4-FFF2-40B4-BE49-F238E27FC236}">
                <a16:creationId xmlns:a16="http://schemas.microsoft.com/office/drawing/2014/main" id="{F2608C1E-6769-B6AA-202B-D3E02C6F67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5504" y="3873606"/>
            <a:ext cx="4162804" cy="2751853"/>
          </a:xfrm>
          <a:prstGeom prst="rect">
            <a:avLst/>
          </a:prstGeom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id="{BBCEDEBA-8F1A-10D7-FFFA-F21E8D78FD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5800" y="4061064"/>
            <a:ext cx="414417" cy="327523"/>
          </a:xfrm>
          <a:prstGeom prst="rect">
            <a:avLst/>
          </a:prstGeom>
        </p:spPr>
      </p:pic>
      <p:pic>
        <p:nvPicPr>
          <p:cNvPr id="50" name="图片 49">
            <a:extLst>
              <a:ext uri="{FF2B5EF4-FFF2-40B4-BE49-F238E27FC236}">
                <a16:creationId xmlns:a16="http://schemas.microsoft.com/office/drawing/2014/main" id="{1B7F2459-3D65-0C2C-2B9A-FC94FCFA60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38173" y="4469218"/>
            <a:ext cx="327524" cy="260682"/>
          </a:xfrm>
          <a:prstGeom prst="rect">
            <a:avLst/>
          </a:prstGeom>
        </p:spPr>
      </p:pic>
      <p:pic>
        <p:nvPicPr>
          <p:cNvPr id="58" name="图片 57">
            <a:extLst>
              <a:ext uri="{FF2B5EF4-FFF2-40B4-BE49-F238E27FC236}">
                <a16:creationId xmlns:a16="http://schemas.microsoft.com/office/drawing/2014/main" id="{71828934-4CC7-2D92-7E7D-AA84427B15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05800" y="4893225"/>
            <a:ext cx="1953577" cy="313373"/>
          </a:xfrm>
          <a:prstGeom prst="rect">
            <a:avLst/>
          </a:prstGeom>
        </p:spPr>
      </p:pic>
      <p:pic>
        <p:nvPicPr>
          <p:cNvPr id="60" name="图片 59">
            <a:extLst>
              <a:ext uri="{FF2B5EF4-FFF2-40B4-BE49-F238E27FC236}">
                <a16:creationId xmlns:a16="http://schemas.microsoft.com/office/drawing/2014/main" id="{04D41021-5770-E639-BAE2-16A0161E787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05800" y="5291132"/>
            <a:ext cx="1900237" cy="320040"/>
          </a:xfrm>
          <a:prstGeom prst="rect">
            <a:avLst/>
          </a:prstGeom>
        </p:spPr>
      </p:pic>
      <p:pic>
        <p:nvPicPr>
          <p:cNvPr id="2" name="图形 1" descr="紧张的脸轮廓 纯色填充">
            <a:extLst>
              <a:ext uri="{FF2B5EF4-FFF2-40B4-BE49-F238E27FC236}">
                <a16:creationId xmlns:a16="http://schemas.microsoft.com/office/drawing/2014/main" id="{CEA925F6-E977-A5A4-F61D-E159F935E2A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0" y="718820"/>
            <a:ext cx="571360" cy="571360"/>
          </a:xfrm>
          <a:prstGeom prst="rect">
            <a:avLst/>
          </a:prstGeom>
        </p:spPr>
      </p:pic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91A720A2-C789-3928-94BD-8F0C8BE1EE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1213268"/>
              </p:ext>
            </p:extLst>
          </p:nvPr>
        </p:nvGraphicFramePr>
        <p:xfrm>
          <a:off x="847529" y="1821468"/>
          <a:ext cx="4787900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1" imgW="2394000" imgH="207360" progId="Equation.AxMath">
                  <p:embed/>
                </p:oleObj>
              </mc:Choice>
              <mc:Fallback>
                <p:oleObj name="AxMath" r:id="rId11" imgW="2394000" imgH="207360" progId="Equation.AxMath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E8A9E010-804D-F0B8-5BB2-ACEC75FA8DA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847529" y="1821468"/>
                        <a:ext cx="4787900" cy="415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7F3D57DF-612D-82DE-749E-ADCC2E43D2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5228474"/>
              </p:ext>
            </p:extLst>
          </p:nvPr>
        </p:nvGraphicFramePr>
        <p:xfrm>
          <a:off x="1158356" y="2637735"/>
          <a:ext cx="4054475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3" imgW="2027160" imgH="196560" progId="Equation.AxMath">
                  <p:embed/>
                </p:oleObj>
              </mc:Choice>
              <mc:Fallback>
                <p:oleObj name="AxMath" r:id="rId13" imgW="2027160" imgH="19656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91A720A2-C789-3928-94BD-8F0C8BE1E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158356" y="2637735"/>
                        <a:ext cx="4054475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4AAE5BF1-A0A8-2B70-5B8F-4F29D61F13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5066359"/>
              </p:ext>
            </p:extLst>
          </p:nvPr>
        </p:nvGraphicFramePr>
        <p:xfrm>
          <a:off x="2593968" y="3194760"/>
          <a:ext cx="2355850" cy="81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5" imgW="1178640" imgH="406800" progId="Equation.AxMath">
                  <p:embed/>
                </p:oleObj>
              </mc:Choice>
              <mc:Fallback>
                <p:oleObj name="AxMath" r:id="rId15" imgW="1178640" imgH="406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593968" y="3194760"/>
                        <a:ext cx="2355850" cy="812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A0F9CA46-2965-A9A5-265B-CA673011C4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4916308"/>
              </p:ext>
            </p:extLst>
          </p:nvPr>
        </p:nvGraphicFramePr>
        <p:xfrm>
          <a:off x="2776538" y="6129338"/>
          <a:ext cx="5006975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7" imgW="2503080" imgH="196920" progId="Equation.AxMath">
                  <p:embed/>
                </p:oleObj>
              </mc:Choice>
              <mc:Fallback>
                <p:oleObj name="AxMath" r:id="rId17" imgW="2503080" imgH="1969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776538" y="6129338"/>
                        <a:ext cx="5006975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C609D2B6-DB26-1F41-EF61-2E0EE220418A}"/>
              </a:ext>
            </a:extLst>
          </p:cNvPr>
          <p:cNvSpPr txBox="1"/>
          <p:nvPr/>
        </p:nvSpPr>
        <p:spPr>
          <a:xfrm>
            <a:off x="2890926" y="4234107"/>
            <a:ext cx="27445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</a:t>
            </a:r>
            <a:r>
              <a:rPr lang="en-US" altLang="zh-CN" sz="1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IAU1980</a:t>
            </a:r>
            <a:r>
              <a:rPr lang="zh-CN" altLang="en-US" sz="1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模型见书 </a:t>
            </a:r>
            <a:r>
              <a:rPr lang="en-US" altLang="zh-CN" sz="1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P8-9</a:t>
            </a:r>
            <a:r>
              <a:rPr lang="zh-CN" altLang="en-US" sz="1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  <a:endParaRPr lang="en-US" altLang="zh-CN" sz="1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3B59784-4C4F-8495-CAE0-9A84A5D47CBB}"/>
              </a:ext>
            </a:extLst>
          </p:cNvPr>
          <p:cNvSpPr txBox="1"/>
          <p:nvPr/>
        </p:nvSpPr>
        <p:spPr>
          <a:xfrm>
            <a:off x="5665903" y="4234107"/>
            <a:ext cx="20912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模型参数要自恰！</a:t>
            </a:r>
            <a:endParaRPr lang="en-US" altLang="zh-CN" sz="18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92007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10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801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地球自转矩阵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（基于春分点）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格林尼治平恒星时 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GMST </a:t>
            </a:r>
            <a:r>
              <a:rPr lang="en-US" altLang="zh-CN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(Greenwich Mean Sidereal Time)</a:t>
            </a: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14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地心坐标系的相互转换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ECC29382-05C7-E8B0-C5AC-8227B34F5BEA}"/>
              </a:ext>
            </a:extLst>
          </p:cNvPr>
          <p:cNvSpPr/>
          <p:nvPr/>
        </p:nvSpPr>
        <p:spPr>
          <a:xfrm>
            <a:off x="1497615" y="5564065"/>
            <a:ext cx="41628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书上：</a:t>
            </a:r>
            <a:r>
              <a:rPr lang="en-US" altLang="zh-CN" sz="2000" i="1" strike="sngStrike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en-US" altLang="zh-CN" sz="2000" b="1" strike="sngStrike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b="1" strike="sngStrike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: J2000.0 </a:t>
            </a:r>
            <a:r>
              <a:rPr lang="zh-CN" altLang="en-US" sz="2000" b="1" strike="sngStrike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起算</a:t>
            </a:r>
            <a:r>
              <a:rPr lang="zh-CN" altLang="en-US" sz="2000" b="1" strike="sngStrike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儒略世纪数</a:t>
            </a:r>
            <a:endParaRPr lang="zh-CN" sz="2000" b="1" strike="sngStrike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4C1C73E-9700-CB5D-4CB9-EE3AC431C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5504" y="3873606"/>
            <a:ext cx="4162804" cy="275185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D485275-C233-B25C-BC6D-80FC2CD1EF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5504" y="951096"/>
            <a:ext cx="4038859" cy="275185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88B7902-54C3-21B3-0E1B-77C133218E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4636" y="1820716"/>
            <a:ext cx="2048763" cy="30827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F979935-C5A3-4A0B-CCEC-DCB14EF497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08880" y="2515455"/>
            <a:ext cx="1606659" cy="742805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63D967BF-63FA-753C-FE58-1B68CD2CF9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221" y="4241535"/>
            <a:ext cx="7477932" cy="307167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CB04BAF2-1392-181A-6BF2-26EC9F7ABC11}"/>
              </a:ext>
            </a:extLst>
          </p:cNvPr>
          <p:cNvSpPr/>
          <p:nvPr/>
        </p:nvSpPr>
        <p:spPr>
          <a:xfrm>
            <a:off x="5259400" y="2754291"/>
            <a:ext cx="204818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真赤道历元平春分点的轨道坐标系</a:t>
            </a:r>
            <a:endParaRPr lang="en-US" altLang="zh-CN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（已很少用）</a:t>
            </a:r>
            <a:endParaRPr lang="zh-CN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2DE0825B-32FA-C6CE-D152-8685BB1ACF7D}"/>
              </a:ext>
            </a:extLst>
          </p:cNvPr>
          <p:cNvCxnSpPr>
            <a:cxnSpLocks/>
          </p:cNvCxnSpPr>
          <p:nvPr/>
        </p:nvCxnSpPr>
        <p:spPr>
          <a:xfrm flipH="1">
            <a:off x="4262917" y="3123623"/>
            <a:ext cx="1006507" cy="0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形 5" descr="困惑的脸轮廓 纯色填充">
            <a:extLst>
              <a:ext uri="{FF2B5EF4-FFF2-40B4-BE49-F238E27FC236}">
                <a16:creationId xmlns:a16="http://schemas.microsoft.com/office/drawing/2014/main" id="{E483041F-93A3-B717-A842-646E23DCBA4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0" y="713472"/>
            <a:ext cx="571360" cy="57136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FA24816D-8C35-393C-BA54-F33A013B8573}"/>
              </a:ext>
            </a:extLst>
          </p:cNvPr>
          <p:cNvSpPr/>
          <p:nvPr/>
        </p:nvSpPr>
        <p:spPr>
          <a:xfrm>
            <a:off x="3579017" y="3275111"/>
            <a:ext cx="96019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赤经岁差</a:t>
            </a:r>
            <a:endParaRPr lang="zh-CN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D79F1BF-7B5C-9A77-2CC3-1963EFC821CF}"/>
              </a:ext>
            </a:extLst>
          </p:cNvPr>
          <p:cNvSpPr/>
          <p:nvPr/>
        </p:nvSpPr>
        <p:spPr>
          <a:xfrm>
            <a:off x="3579017" y="2248485"/>
            <a:ext cx="96019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赤经章动</a:t>
            </a:r>
            <a:endParaRPr lang="zh-CN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E9125A68-5F19-F4BB-8918-881E13B436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2151357"/>
              </p:ext>
            </p:extLst>
          </p:nvPr>
        </p:nvGraphicFramePr>
        <p:xfrm>
          <a:off x="2207360" y="4745438"/>
          <a:ext cx="2856063" cy="6375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1586520" imgH="354240" progId="Equation.AxMath">
                  <p:embed/>
                </p:oleObj>
              </mc:Choice>
              <mc:Fallback>
                <p:oleObj name="AxMath" r:id="rId10" imgW="1586520" imgH="35424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14EF47C1-C38B-7C7C-8C7E-7D8FA485C1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07360" y="4745438"/>
                        <a:ext cx="2856063" cy="637540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乘号 12">
            <a:extLst>
              <a:ext uri="{FF2B5EF4-FFF2-40B4-BE49-F238E27FC236}">
                <a16:creationId xmlns:a16="http://schemas.microsoft.com/office/drawing/2014/main" id="{840F940A-2C07-B3DC-DAAA-A5F06CAD4E71}"/>
              </a:ext>
            </a:extLst>
          </p:cNvPr>
          <p:cNvSpPr/>
          <p:nvPr/>
        </p:nvSpPr>
        <p:spPr>
          <a:xfrm>
            <a:off x="5418062" y="5064208"/>
            <a:ext cx="1351430" cy="1351430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1EBF0EE-3537-E489-83EA-C0C758700F91}"/>
              </a:ext>
            </a:extLst>
          </p:cNvPr>
          <p:cNvSpPr txBox="1"/>
          <p:nvPr/>
        </p:nvSpPr>
        <p:spPr>
          <a:xfrm>
            <a:off x="888242" y="6212625"/>
            <a:ext cx="6235889" cy="362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en-US" altLang="zh-CN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J2000.0</a:t>
            </a: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时刻（</a:t>
            </a:r>
            <a:r>
              <a:rPr lang="en-US" altLang="zh-CN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2000</a:t>
            </a: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年</a:t>
            </a:r>
            <a:r>
              <a:rPr lang="en-US" altLang="zh-CN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</a:t>
            </a: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月</a:t>
            </a:r>
            <a:r>
              <a:rPr lang="en-US" altLang="zh-CN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</a:t>
            </a: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日</a:t>
            </a:r>
            <a:r>
              <a:rPr lang="en-US" altLang="zh-CN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12h TT</a:t>
            </a: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）的 </a:t>
            </a:r>
            <a:r>
              <a:rPr lang="en-US" altLang="zh-CN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GMST </a:t>
            </a: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不是 </a:t>
            </a:r>
            <a:r>
              <a:rPr lang="en-US" altLang="zh-CN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18.6973746 h</a:t>
            </a:r>
          </a:p>
        </p:txBody>
      </p:sp>
    </p:spTree>
    <p:extLst>
      <p:ext uri="{BB962C8B-B14F-4D97-AF65-F5344CB8AC3E}">
        <p14:creationId xmlns:p14="http://schemas.microsoft.com/office/powerpoint/2010/main" val="27396374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8" grpId="0"/>
      <p:bldP spid="7" grpId="0"/>
      <p:bldP spid="9" grpId="0"/>
      <p:bldP spid="13" grpId="0" animBg="1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ACFAD875-5084-CFAA-A624-FACA548B3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2854" y="4066403"/>
            <a:ext cx="3783425" cy="259363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07987" y="1052513"/>
            <a:ext cx="9237175" cy="41969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岁差章动自转矩阵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（基于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CIO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32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CIP 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在 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GCRS 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中：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076325" lvl="2" indent="-34290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球坐标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E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, </a:t>
            </a:r>
            <a:r>
              <a:rPr lang="en-US" altLang="zh-CN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d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)</a:t>
            </a:r>
          </a:p>
          <a:p>
            <a:pPr marL="1076325" lvl="2" indent="-34290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直角坐标 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X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, </a:t>
            </a:r>
            <a:r>
              <a:rPr lang="en-US" altLang="zh-CN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Y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)</a:t>
            </a:r>
          </a:p>
          <a:p>
            <a:pPr marL="800100" lvl="1" indent="-34290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alt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100" i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15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地心坐标系的相互转换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DC62E724-4D47-BB65-8824-2E60B8E5A270}"/>
              </a:ext>
            </a:extLst>
          </p:cNvPr>
          <p:cNvGrpSpPr/>
          <p:nvPr/>
        </p:nvGrpSpPr>
        <p:grpSpPr>
          <a:xfrm>
            <a:off x="5122401" y="968260"/>
            <a:ext cx="7053878" cy="2228251"/>
            <a:chOff x="5152092" y="985562"/>
            <a:chExt cx="7053878" cy="2228251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210BB21C-0D1E-94BB-6CE6-9593802B2C92}"/>
                </a:ext>
              </a:extLst>
            </p:cNvPr>
            <p:cNvGrpSpPr/>
            <p:nvPr/>
          </p:nvGrpSpPr>
          <p:grpSpPr>
            <a:xfrm>
              <a:off x="5152092" y="1429373"/>
              <a:ext cx="7053878" cy="1784440"/>
              <a:chOff x="5152092" y="1228650"/>
              <a:chExt cx="7053878" cy="1784440"/>
            </a:xfrm>
          </p:grpSpPr>
          <p:pic>
            <p:nvPicPr>
              <p:cNvPr id="7" name="图片 6">
                <a:extLst>
                  <a:ext uri="{FF2B5EF4-FFF2-40B4-BE49-F238E27FC236}">
                    <a16:creationId xmlns:a16="http://schemas.microsoft.com/office/drawing/2014/main" id="{6DD212D0-2C48-3E0E-0C04-940E2B2D66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52092" y="1228650"/>
                <a:ext cx="7053878" cy="1784440"/>
              </a:xfrm>
              <a:prstGeom prst="rect">
                <a:avLst/>
              </a:prstGeom>
            </p:spPr>
          </p:pic>
          <p:graphicFrame>
            <p:nvGraphicFramePr>
              <p:cNvPr id="11" name="对象 10">
                <a:extLst>
                  <a:ext uri="{FF2B5EF4-FFF2-40B4-BE49-F238E27FC236}">
                    <a16:creationId xmlns:a16="http://schemas.microsoft.com/office/drawing/2014/main" id="{2641669C-DCB0-093F-CC3E-7CA2B8FEABE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52972332"/>
                  </p:ext>
                </p:extLst>
              </p:nvPr>
            </p:nvGraphicFramePr>
            <p:xfrm>
              <a:off x="6286017" y="2207456"/>
              <a:ext cx="215900" cy="37782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4" imgW="108360" imgH="189000" progId="Equation.AxMath">
                      <p:embed/>
                    </p:oleObj>
                  </mc:Choice>
                  <mc:Fallback>
                    <p:oleObj name="AxMath" r:id="rId4" imgW="108360" imgH="189000" progId="Equation.AxMath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5"/>
                          <a:stretch>
                            <a:fillRect/>
                          </a:stretch>
                        </p:blipFill>
                        <p:spPr>
                          <a:xfrm>
                            <a:off x="6286017" y="2207456"/>
                            <a:ext cx="215900" cy="37782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8" name="对象 7">
              <a:extLst>
                <a:ext uri="{FF2B5EF4-FFF2-40B4-BE49-F238E27FC236}">
                  <a16:creationId xmlns:a16="http://schemas.microsoft.com/office/drawing/2014/main" id="{B2488A6C-A7BF-0703-49F6-D464034A495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38729518"/>
                </p:ext>
              </p:extLst>
            </p:nvPr>
          </p:nvGraphicFramePr>
          <p:xfrm>
            <a:off x="8297965" y="985562"/>
            <a:ext cx="1327150" cy="469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6" imgW="663840" imgH="234720" progId="Equation.AxMath">
                    <p:embed/>
                  </p:oleObj>
                </mc:Choice>
                <mc:Fallback>
                  <p:oleObj name="AxMath" r:id="rId6" imgW="663840" imgH="234720" progId="Equation.AxMat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8297965" y="985562"/>
                          <a:ext cx="1327150" cy="469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4687E199-3893-74F3-9689-B295249CDC35}"/>
                </a:ext>
              </a:extLst>
            </p:cNvPr>
            <p:cNvSpPr txBox="1"/>
            <p:nvPr/>
          </p:nvSpPr>
          <p:spPr>
            <a:xfrm>
              <a:off x="6031995" y="1391168"/>
              <a:ext cx="227993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altLang="zh-CN" sz="2000" b="1" dirty="0">
                  <a:solidFill>
                    <a:prstClr val="black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GCRS</a:t>
              </a:r>
              <a:r>
                <a:rPr lang="zh-CN" altLang="en-US" sz="2000" b="1" dirty="0">
                  <a:solidFill>
                    <a:prstClr val="black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零点</a:t>
              </a:r>
            </a:p>
          </p:txBody>
        </p:sp>
      </p:grpSp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DFC3AB7E-24F0-FCE3-9F90-63DF4BF020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6017135"/>
              </p:ext>
            </p:extLst>
          </p:nvPr>
        </p:nvGraphicFramePr>
        <p:xfrm>
          <a:off x="1053307" y="1892631"/>
          <a:ext cx="3894792" cy="4564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1680120" imgH="196560" progId="Equation.AxMath">
                  <p:embed/>
                </p:oleObj>
              </mc:Choice>
              <mc:Fallback>
                <p:oleObj name="AxMath" r:id="rId8" imgW="1680120" imgH="1965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53307" y="1892631"/>
                        <a:ext cx="3894792" cy="456478"/>
                      </a:xfrm>
                      <a:prstGeom prst="rect">
                        <a:avLst/>
                      </a:prstGeom>
                      <a:ln w="19050"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3" name="图形 22" descr="紧张的脸轮廓 纯色填充">
            <a:extLst>
              <a:ext uri="{FF2B5EF4-FFF2-40B4-BE49-F238E27FC236}">
                <a16:creationId xmlns:a16="http://schemas.microsoft.com/office/drawing/2014/main" id="{49966B66-F04D-D8FC-407E-BCE948DDF32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  <p:graphicFrame>
        <p:nvGraphicFramePr>
          <p:cNvPr id="38" name="对象 37">
            <a:extLst>
              <a:ext uri="{FF2B5EF4-FFF2-40B4-BE49-F238E27FC236}">
                <a16:creationId xmlns:a16="http://schemas.microsoft.com/office/drawing/2014/main" id="{10CD24A6-0E89-983F-F5E1-AEB13C927C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7233704"/>
              </p:ext>
            </p:extLst>
          </p:nvPr>
        </p:nvGraphicFramePr>
        <p:xfrm>
          <a:off x="1053307" y="4044394"/>
          <a:ext cx="3337623" cy="416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1584000" imgH="196920" progId="Equation.AxMath">
                  <p:embed/>
                </p:oleObj>
              </mc:Choice>
              <mc:Fallback>
                <p:oleObj name="AxMath" r:id="rId12" imgW="1584000" imgH="196920" progId="Equation.AxMath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DFC3AB7E-24F0-FCE3-9F90-63DF4BF0206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053307" y="4044394"/>
                        <a:ext cx="3337623" cy="416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对象 38">
            <a:extLst>
              <a:ext uri="{FF2B5EF4-FFF2-40B4-BE49-F238E27FC236}">
                <a16:creationId xmlns:a16="http://schemas.microsoft.com/office/drawing/2014/main" id="{42147EF0-08D1-640D-EA72-A359FC48B5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931766"/>
              </p:ext>
            </p:extLst>
          </p:nvPr>
        </p:nvGraphicFramePr>
        <p:xfrm>
          <a:off x="896637" y="5019549"/>
          <a:ext cx="5742056" cy="6204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4" imgW="3601440" imgH="388800" progId="Equation.AxMath">
                  <p:embed/>
                </p:oleObj>
              </mc:Choice>
              <mc:Fallback>
                <p:oleObj name="AxMath" r:id="rId14" imgW="3601440" imgH="388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896637" y="5019549"/>
                        <a:ext cx="5742056" cy="620440"/>
                      </a:xfrm>
                      <a:prstGeom prst="rect">
                        <a:avLst/>
                      </a:prstGeom>
                      <a:ln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" name="矩形 39">
            <a:extLst>
              <a:ext uri="{FF2B5EF4-FFF2-40B4-BE49-F238E27FC236}">
                <a16:creationId xmlns:a16="http://schemas.microsoft.com/office/drawing/2014/main" id="{6B88D710-173D-83C8-41BC-BC2E3E1FD26F}"/>
              </a:ext>
            </a:extLst>
          </p:cNvPr>
          <p:cNvSpPr/>
          <p:nvPr/>
        </p:nvSpPr>
        <p:spPr>
          <a:xfrm>
            <a:off x="5000069" y="6189715"/>
            <a:ext cx="30968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J2000.0 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起算儒略世纪</a:t>
            </a:r>
            <a:endParaRPr lang="en-US" alt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9D5D978-742F-827A-6807-EDF727BE6598}"/>
              </a:ext>
            </a:extLst>
          </p:cNvPr>
          <p:cNvSpPr/>
          <p:nvPr/>
        </p:nvSpPr>
        <p:spPr>
          <a:xfrm>
            <a:off x="115018" y="2869233"/>
            <a:ext cx="539451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所有二阶以上项可忽略</a:t>
            </a:r>
            <a:endParaRPr lang="zh-CN" sz="20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176F2E1A-1165-1CA5-2F8D-FB419CBBFF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0515392"/>
              </p:ext>
            </p:extLst>
          </p:nvPr>
        </p:nvGraphicFramePr>
        <p:xfrm>
          <a:off x="4390930" y="3653836"/>
          <a:ext cx="4735144" cy="11872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6" imgW="2246760" imgH="563760" progId="Equation.AxMath">
                  <p:embed/>
                </p:oleObj>
              </mc:Choice>
              <mc:Fallback>
                <p:oleObj name="AxMath" r:id="rId16" imgW="2246760" imgH="563760" progId="Equation.AxMath">
                  <p:embed/>
                  <p:pic>
                    <p:nvPicPr>
                      <p:cNvPr id="38" name="对象 37">
                        <a:extLst>
                          <a:ext uri="{FF2B5EF4-FFF2-40B4-BE49-F238E27FC236}">
                            <a16:creationId xmlns:a16="http://schemas.microsoft.com/office/drawing/2014/main" id="{10CD24A6-0E89-983F-F5E1-AEB13C927C4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90930" y="3653836"/>
                        <a:ext cx="4735144" cy="11872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CD7435D1-4E68-75DC-BB65-D79606EB7CC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8121013"/>
              </p:ext>
            </p:extLst>
          </p:nvPr>
        </p:nvGraphicFramePr>
        <p:xfrm>
          <a:off x="1176695" y="5872040"/>
          <a:ext cx="2796804" cy="5681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8" imgW="1711800" imgH="348120" progId="Equation.AxMath">
                  <p:embed/>
                </p:oleObj>
              </mc:Choice>
              <mc:Fallback>
                <p:oleObj name="AxMath" r:id="rId18" imgW="1711800" imgH="3481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176695" y="5872040"/>
                        <a:ext cx="2796804" cy="5681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文本框 19">
            <a:extLst>
              <a:ext uri="{FF2B5EF4-FFF2-40B4-BE49-F238E27FC236}">
                <a16:creationId xmlns:a16="http://schemas.microsoft.com/office/drawing/2014/main" id="{10495DF3-A9F8-EE11-12D8-409541982B44}"/>
              </a:ext>
            </a:extLst>
          </p:cNvPr>
          <p:cNvSpPr txBox="1"/>
          <p:nvPr/>
        </p:nvSpPr>
        <p:spPr>
          <a:xfrm>
            <a:off x="6472226" y="5083607"/>
            <a:ext cx="243364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该近似在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100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年内偏差 </a:t>
            </a:r>
            <a:endParaRPr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 0.9"  (10</a:t>
            </a:r>
            <a:r>
              <a:rPr lang="en-US" altLang="zh-CN" sz="1600" b="1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-6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  <a:endParaRPr lang="zh-CN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6214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17" grpId="0"/>
      <p:bldP spid="2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ACFAD875-5084-CFAA-A624-FACA548B3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2854" y="4066403"/>
            <a:ext cx="3783425" cy="259363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07987" y="1052513"/>
            <a:ext cx="9237175" cy="43323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岁差章动自转矩阵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（基于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CIO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32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s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: 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CIO 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定位角 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(locator)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166813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旋转量</a:t>
            </a:r>
            <a:endParaRPr lang="zh-CN" alt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166813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166813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由无旋转的运动学定义</a:t>
            </a:r>
            <a:endParaRPr lang="en-US" alt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166813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166813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积分求得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100" i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16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地心坐标系的相互转换</a:t>
            </a:r>
          </a:p>
        </p:txBody>
      </p:sp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DFC3AB7E-24F0-FCE3-9F90-63DF4BF020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5010982"/>
              </p:ext>
            </p:extLst>
          </p:nvPr>
        </p:nvGraphicFramePr>
        <p:xfrm>
          <a:off x="1053307" y="1892631"/>
          <a:ext cx="3894792" cy="4564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1680120" imgH="196560" progId="Equation.AxMath">
                  <p:embed/>
                </p:oleObj>
              </mc:Choice>
              <mc:Fallback>
                <p:oleObj name="AxMath" r:id="rId3" imgW="1680120" imgH="196560" progId="Equation.AxMath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DFC3AB7E-24F0-FCE3-9F90-63DF4BF0206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53307" y="1892631"/>
                        <a:ext cx="3894792" cy="456478"/>
                      </a:xfrm>
                      <a:prstGeom prst="rect">
                        <a:avLst/>
                      </a:prstGeom>
                      <a:ln w="19050"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对象 30">
            <a:extLst>
              <a:ext uri="{FF2B5EF4-FFF2-40B4-BE49-F238E27FC236}">
                <a16:creationId xmlns:a16="http://schemas.microsoft.com/office/drawing/2014/main" id="{E936A47D-E8E6-DB48-C8EB-4F59BD383D3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3655129"/>
              </p:ext>
            </p:extLst>
          </p:nvPr>
        </p:nvGraphicFramePr>
        <p:xfrm>
          <a:off x="2083375" y="4270042"/>
          <a:ext cx="2834960" cy="4041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1603800" imgH="228600" progId="Equation.AxMath">
                  <p:embed/>
                </p:oleObj>
              </mc:Choice>
              <mc:Fallback>
                <p:oleObj name="AxMath" r:id="rId5" imgW="1603800" imgH="228600" progId="Equation.AxMath">
                  <p:embed/>
                  <p:pic>
                    <p:nvPicPr>
                      <p:cNvPr id="31" name="对象 30">
                        <a:extLst>
                          <a:ext uri="{FF2B5EF4-FFF2-40B4-BE49-F238E27FC236}">
                            <a16:creationId xmlns:a16="http://schemas.microsoft.com/office/drawing/2014/main" id="{E936A47D-E8E6-DB48-C8EB-4F59BD383D3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83375" y="4270042"/>
                        <a:ext cx="2834960" cy="4041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矩形 16">
            <a:extLst>
              <a:ext uri="{FF2B5EF4-FFF2-40B4-BE49-F238E27FC236}">
                <a16:creationId xmlns:a16="http://schemas.microsoft.com/office/drawing/2014/main" id="{49D5D978-742F-827A-6807-EDF727BE6598}"/>
              </a:ext>
            </a:extLst>
          </p:cNvPr>
          <p:cNvSpPr/>
          <p:nvPr/>
        </p:nvSpPr>
        <p:spPr>
          <a:xfrm>
            <a:off x="115018" y="2869233"/>
            <a:ext cx="539451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所有二阶以上项可忽略</a:t>
            </a:r>
            <a:endParaRPr lang="zh-CN" sz="20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BE47FB64-AFE0-6E64-D509-36EB07CFAA9C}"/>
              </a:ext>
            </a:extLst>
          </p:cNvPr>
          <p:cNvGrpSpPr/>
          <p:nvPr/>
        </p:nvGrpSpPr>
        <p:grpSpPr>
          <a:xfrm>
            <a:off x="1774263" y="4801299"/>
            <a:ext cx="4309008" cy="1732067"/>
            <a:chOff x="1423984" y="5318231"/>
            <a:chExt cx="4309008" cy="1732067"/>
          </a:xfrm>
        </p:grpSpPr>
        <p:graphicFrame>
          <p:nvGraphicFramePr>
            <p:cNvPr id="37" name="对象 36">
              <a:extLst>
                <a:ext uri="{FF2B5EF4-FFF2-40B4-BE49-F238E27FC236}">
                  <a16:creationId xmlns:a16="http://schemas.microsoft.com/office/drawing/2014/main" id="{8188B6A1-B895-A845-6CE0-358F662D961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92441947"/>
                </p:ext>
              </p:extLst>
            </p:nvPr>
          </p:nvGraphicFramePr>
          <p:xfrm>
            <a:off x="1423984" y="5671915"/>
            <a:ext cx="4191000" cy="10906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7" imgW="2973960" imgH="772200" progId="Equation.AxMath">
                    <p:embed/>
                  </p:oleObj>
                </mc:Choice>
                <mc:Fallback>
                  <p:oleObj name="AxMath" r:id="rId7" imgW="2973960" imgH="772200" progId="Equation.AxMath">
                    <p:embed/>
                    <p:pic>
                      <p:nvPicPr>
                        <p:cNvPr id="37" name="对象 36">
                          <a:extLst>
                            <a:ext uri="{FF2B5EF4-FFF2-40B4-BE49-F238E27FC236}">
                              <a16:creationId xmlns:a16="http://schemas.microsoft.com/office/drawing/2014/main" id="{8188B6A1-B895-A845-6CE0-358F662D961A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1423984" y="5671915"/>
                          <a:ext cx="4191000" cy="109061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472BF7C1-5F73-00A6-1C77-33B0E8C17463}"/>
                </a:ext>
              </a:extLst>
            </p:cNvPr>
            <p:cNvSpPr/>
            <p:nvPr/>
          </p:nvSpPr>
          <p:spPr>
            <a:xfrm>
              <a:off x="1847320" y="6711744"/>
              <a:ext cx="230740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全  是  小  量</a:t>
              </a:r>
              <a:endParaRPr 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70D5F644-9246-4906-9C24-3E0898654A02}"/>
                </a:ext>
              </a:extLst>
            </p:cNvPr>
            <p:cNvSpPr/>
            <p:nvPr/>
          </p:nvSpPr>
          <p:spPr>
            <a:xfrm>
              <a:off x="3425585" y="5318231"/>
              <a:ext cx="230740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b="1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CIO in J2000.0</a:t>
              </a:r>
              <a:endParaRPr 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B0FDE095-8C95-9BD6-6264-9D4147C15877}"/>
                </a:ext>
              </a:extLst>
            </p:cNvPr>
            <p:cNvCxnSpPr>
              <a:cxnSpLocks/>
            </p:cNvCxnSpPr>
            <p:nvPr/>
          </p:nvCxnSpPr>
          <p:spPr>
            <a:xfrm>
              <a:off x="4523267" y="5647717"/>
              <a:ext cx="0" cy="219560"/>
            </a:xfrm>
            <a:prstGeom prst="straightConnector1">
              <a:avLst/>
            </a:prstGeom>
            <a:ln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8" name="对象 27">
            <a:extLst>
              <a:ext uri="{FF2B5EF4-FFF2-40B4-BE49-F238E27FC236}">
                <a16:creationId xmlns:a16="http://schemas.microsoft.com/office/drawing/2014/main" id="{43FF4F81-E2AC-F5B1-3D1C-F5E57859B2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8910205"/>
              </p:ext>
            </p:extLst>
          </p:nvPr>
        </p:nvGraphicFramePr>
        <p:xfrm>
          <a:off x="2083375" y="3428975"/>
          <a:ext cx="2667000" cy="471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1508400" imgH="267120" progId="Equation.AxMath">
                  <p:embed/>
                </p:oleObj>
              </mc:Choice>
              <mc:Fallback>
                <p:oleObj name="AxMath" r:id="rId9" imgW="1508400" imgH="267120" progId="Equation.AxMath">
                  <p:embed/>
                  <p:pic>
                    <p:nvPicPr>
                      <p:cNvPr id="28" name="对象 27">
                        <a:extLst>
                          <a:ext uri="{FF2B5EF4-FFF2-40B4-BE49-F238E27FC236}">
                            <a16:creationId xmlns:a16="http://schemas.microsoft.com/office/drawing/2014/main" id="{43FF4F81-E2AC-F5B1-3D1C-F5E57859B20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083375" y="3428975"/>
                        <a:ext cx="2667000" cy="471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图形 15" descr="眩晕的脸轮廓 纯色填充">
            <a:extLst>
              <a:ext uri="{FF2B5EF4-FFF2-40B4-BE49-F238E27FC236}">
                <a16:creationId xmlns:a16="http://schemas.microsoft.com/office/drawing/2014/main" id="{63DB2835-DAB8-7E30-A162-3BE70AED2FB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087D7415-B977-3883-790B-46AB0722B7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0535527"/>
              </p:ext>
            </p:extLst>
          </p:nvPr>
        </p:nvGraphicFramePr>
        <p:xfrm>
          <a:off x="6472226" y="3446265"/>
          <a:ext cx="3337623" cy="416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3" imgW="1584000" imgH="196920" progId="Equation.AxMath">
                  <p:embed/>
                </p:oleObj>
              </mc:Choice>
              <mc:Fallback>
                <p:oleObj name="AxMath" r:id="rId13" imgW="1584000" imgH="196920" progId="Equation.AxMath">
                  <p:embed/>
                  <p:pic>
                    <p:nvPicPr>
                      <p:cNvPr id="38" name="对象 37">
                        <a:extLst>
                          <a:ext uri="{FF2B5EF4-FFF2-40B4-BE49-F238E27FC236}">
                            <a16:creationId xmlns:a16="http://schemas.microsoft.com/office/drawing/2014/main" id="{10CD24A6-0E89-983F-F5E1-AEB13C927C4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472226" y="3446265"/>
                        <a:ext cx="3337623" cy="416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矩形 23">
            <a:extLst>
              <a:ext uri="{FF2B5EF4-FFF2-40B4-BE49-F238E27FC236}">
                <a16:creationId xmlns:a16="http://schemas.microsoft.com/office/drawing/2014/main" id="{64EF41CB-98EE-41BC-5518-DF2B364FF5A9}"/>
              </a:ext>
            </a:extLst>
          </p:cNvPr>
          <p:cNvSpPr/>
          <p:nvPr/>
        </p:nvSpPr>
        <p:spPr>
          <a:xfrm>
            <a:off x="5000069" y="6189715"/>
            <a:ext cx="30968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J2000.0 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起算儒略世纪</a:t>
            </a:r>
            <a:endParaRPr lang="en-US" alt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0" name="箭头: 右 29">
            <a:extLst>
              <a:ext uri="{FF2B5EF4-FFF2-40B4-BE49-F238E27FC236}">
                <a16:creationId xmlns:a16="http://schemas.microsoft.com/office/drawing/2014/main" id="{56E1EA44-62F1-1179-5E2D-93FB2459E40D}"/>
              </a:ext>
            </a:extLst>
          </p:cNvPr>
          <p:cNvSpPr/>
          <p:nvPr/>
        </p:nvSpPr>
        <p:spPr>
          <a:xfrm rot="10800000">
            <a:off x="5026012" y="3452985"/>
            <a:ext cx="1245761" cy="364139"/>
          </a:xfrm>
          <a:prstGeom prst="rightArrow">
            <a:avLst>
              <a:gd name="adj1" fmla="val 50000"/>
              <a:gd name="adj2" fmla="val 8315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623543B5-AF84-8795-7AA8-D3B4B4C5ABF6}"/>
              </a:ext>
            </a:extLst>
          </p:cNvPr>
          <p:cNvSpPr/>
          <p:nvPr/>
        </p:nvSpPr>
        <p:spPr>
          <a:xfrm>
            <a:off x="5387677" y="3712373"/>
            <a:ext cx="77981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求导</a:t>
            </a:r>
            <a:endParaRPr lang="en-US" altLang="zh-CN" sz="1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ADE0E90A-FB47-7C1D-74E9-F26EA19E2F9E}"/>
              </a:ext>
            </a:extLst>
          </p:cNvPr>
          <p:cNvGrpSpPr/>
          <p:nvPr/>
        </p:nvGrpSpPr>
        <p:grpSpPr>
          <a:xfrm>
            <a:off x="5122401" y="968260"/>
            <a:ext cx="7053878" cy="2228251"/>
            <a:chOff x="5152092" y="985562"/>
            <a:chExt cx="7053878" cy="2228251"/>
          </a:xfrm>
        </p:grpSpPr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9DE30102-1647-D170-7CD6-DB2CD863CAA5}"/>
                </a:ext>
              </a:extLst>
            </p:cNvPr>
            <p:cNvGrpSpPr/>
            <p:nvPr/>
          </p:nvGrpSpPr>
          <p:grpSpPr>
            <a:xfrm>
              <a:off x="5152092" y="1429373"/>
              <a:ext cx="7053878" cy="1784440"/>
              <a:chOff x="5152092" y="1228650"/>
              <a:chExt cx="7053878" cy="1784440"/>
            </a:xfrm>
          </p:grpSpPr>
          <p:pic>
            <p:nvPicPr>
              <p:cNvPr id="34" name="图片 33">
                <a:extLst>
                  <a:ext uri="{FF2B5EF4-FFF2-40B4-BE49-F238E27FC236}">
                    <a16:creationId xmlns:a16="http://schemas.microsoft.com/office/drawing/2014/main" id="{65ABCA33-4705-DA38-6E48-451B0DD1E0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152092" y="1228650"/>
                <a:ext cx="7053878" cy="1784440"/>
              </a:xfrm>
              <a:prstGeom prst="rect">
                <a:avLst/>
              </a:prstGeom>
            </p:spPr>
          </p:pic>
          <p:graphicFrame>
            <p:nvGraphicFramePr>
              <p:cNvPr id="35" name="对象 34">
                <a:extLst>
                  <a:ext uri="{FF2B5EF4-FFF2-40B4-BE49-F238E27FC236}">
                    <a16:creationId xmlns:a16="http://schemas.microsoft.com/office/drawing/2014/main" id="{18E7C96C-EBF0-6BB4-9763-41A447F2608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49756721"/>
                  </p:ext>
                </p:extLst>
              </p:nvPr>
            </p:nvGraphicFramePr>
            <p:xfrm>
              <a:off x="6286017" y="2207456"/>
              <a:ext cx="215900" cy="37782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16" imgW="108360" imgH="189000" progId="Equation.AxMath">
                      <p:embed/>
                    </p:oleObj>
                  </mc:Choice>
                  <mc:Fallback>
                    <p:oleObj name="AxMath" r:id="rId16" imgW="108360" imgH="189000" progId="Equation.AxMath">
                      <p:embed/>
                      <p:pic>
                        <p:nvPicPr>
                          <p:cNvPr id="11" name="对象 10">
                            <a:extLst>
                              <a:ext uri="{FF2B5EF4-FFF2-40B4-BE49-F238E27FC236}">
                                <a16:creationId xmlns:a16="http://schemas.microsoft.com/office/drawing/2014/main" id="{2641669C-DCB0-093F-CC3E-7CA2B8FEABE7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17"/>
                          <a:stretch>
                            <a:fillRect/>
                          </a:stretch>
                        </p:blipFill>
                        <p:spPr>
                          <a:xfrm>
                            <a:off x="6286017" y="2207456"/>
                            <a:ext cx="215900" cy="37782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29" name="对象 28">
              <a:extLst>
                <a:ext uri="{FF2B5EF4-FFF2-40B4-BE49-F238E27FC236}">
                  <a16:creationId xmlns:a16="http://schemas.microsoft.com/office/drawing/2014/main" id="{11EFCD14-AE3C-5E07-1843-4520114CED0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0375370"/>
                </p:ext>
              </p:extLst>
            </p:nvPr>
          </p:nvGraphicFramePr>
          <p:xfrm>
            <a:off x="8297965" y="985562"/>
            <a:ext cx="1327150" cy="469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18" imgW="663840" imgH="234720" progId="Equation.AxMath">
                    <p:embed/>
                  </p:oleObj>
                </mc:Choice>
                <mc:Fallback>
                  <p:oleObj name="AxMath" r:id="rId18" imgW="663840" imgH="234720" progId="Equation.AxMath">
                    <p:embed/>
                    <p:pic>
                      <p:nvPicPr>
                        <p:cNvPr id="8" name="对象 7">
                          <a:extLst>
                            <a:ext uri="{FF2B5EF4-FFF2-40B4-BE49-F238E27FC236}">
                              <a16:creationId xmlns:a16="http://schemas.microsoft.com/office/drawing/2014/main" id="{B2488A6C-A7BF-0703-49F6-D464034A4955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9"/>
                        <a:stretch>
                          <a:fillRect/>
                        </a:stretch>
                      </p:blipFill>
                      <p:spPr>
                        <a:xfrm>
                          <a:off x="8297965" y="985562"/>
                          <a:ext cx="1327150" cy="469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A900B07A-B214-066A-8358-9D6DD3E9F657}"/>
                </a:ext>
              </a:extLst>
            </p:cNvPr>
            <p:cNvSpPr txBox="1"/>
            <p:nvPr/>
          </p:nvSpPr>
          <p:spPr>
            <a:xfrm>
              <a:off x="6031995" y="1391168"/>
              <a:ext cx="227993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altLang="zh-CN" sz="2000" b="1" dirty="0">
                  <a:solidFill>
                    <a:prstClr val="black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GCRS</a:t>
              </a:r>
              <a:r>
                <a:rPr lang="zh-CN" altLang="en-US" sz="2000" b="1" dirty="0">
                  <a:solidFill>
                    <a:prstClr val="black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零点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3843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511B7058-B90A-EDED-138E-55D510106D04}"/>
              </a:ext>
            </a:extLst>
          </p:cNvPr>
          <p:cNvGrpSpPr/>
          <p:nvPr/>
        </p:nvGrpSpPr>
        <p:grpSpPr>
          <a:xfrm>
            <a:off x="5152092" y="1228650"/>
            <a:ext cx="7053878" cy="1784440"/>
            <a:chOff x="5152092" y="1228650"/>
            <a:chExt cx="7053878" cy="1784440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C3978DFA-4CE8-8B19-09CC-74A0521817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52092" y="1228650"/>
              <a:ext cx="7053878" cy="1784440"/>
            </a:xfrm>
            <a:prstGeom prst="rect">
              <a:avLst/>
            </a:prstGeom>
          </p:spPr>
        </p:pic>
        <p:graphicFrame>
          <p:nvGraphicFramePr>
            <p:cNvPr id="12" name="对象 11">
              <a:extLst>
                <a:ext uri="{FF2B5EF4-FFF2-40B4-BE49-F238E27FC236}">
                  <a16:creationId xmlns:a16="http://schemas.microsoft.com/office/drawing/2014/main" id="{41A04045-6229-AE16-9DCB-849F945DECC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085008170"/>
                </p:ext>
              </p:extLst>
            </p:nvPr>
          </p:nvGraphicFramePr>
          <p:xfrm>
            <a:off x="6286017" y="2207456"/>
            <a:ext cx="215900" cy="3778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3" imgW="108360" imgH="189000" progId="Equation.AxMath">
                    <p:embed/>
                  </p:oleObj>
                </mc:Choice>
                <mc:Fallback>
                  <p:oleObj name="AxMath" r:id="rId3" imgW="108360" imgH="189000" progId="Equation.AxMath">
                    <p:embed/>
                    <p:pic>
                      <p:nvPicPr>
                        <p:cNvPr id="11" name="对象 10">
                          <a:extLst>
                            <a:ext uri="{FF2B5EF4-FFF2-40B4-BE49-F238E27FC236}">
                              <a16:creationId xmlns:a16="http://schemas.microsoft.com/office/drawing/2014/main" id="{2641669C-DCB0-093F-CC3E-7CA2B8FEABE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6286017" y="2207456"/>
                          <a:ext cx="215900" cy="3778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矩形 2"/>
          <p:cNvSpPr/>
          <p:nvPr/>
        </p:nvSpPr>
        <p:spPr>
          <a:xfrm>
            <a:off x="407987" y="1052513"/>
            <a:ext cx="6476289" cy="56591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岁差章动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自转矩阵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（基于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CIO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32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地球自转角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b="1" i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3200" b="1" i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零点差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i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i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600" i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格林尼治恒星时 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GST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17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地心坐标系的相互转换</a:t>
            </a:r>
          </a:p>
        </p:txBody>
      </p:sp>
      <p:pic>
        <p:nvPicPr>
          <p:cNvPr id="23" name="图形 22" descr="紧张的脸轮廓 纯色填充">
            <a:extLst>
              <a:ext uri="{FF2B5EF4-FFF2-40B4-BE49-F238E27FC236}">
                <a16:creationId xmlns:a16="http://schemas.microsoft.com/office/drawing/2014/main" id="{49966B66-F04D-D8FC-407E-BCE948DDF3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573258E5-D71C-5B15-C3C9-B7E92DE010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55206" y="3013090"/>
            <a:ext cx="3732349" cy="3653385"/>
          </a:xfrm>
          <a:prstGeom prst="rect">
            <a:avLst/>
          </a:prstGeom>
        </p:spPr>
      </p:pic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FA401D1A-D79B-2A78-4C01-9A4868A4043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6746234"/>
              </p:ext>
            </p:extLst>
          </p:nvPr>
        </p:nvGraphicFramePr>
        <p:xfrm>
          <a:off x="672495" y="3078736"/>
          <a:ext cx="7782711" cy="727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4554000" imgH="426240" progId="Equation.AxMath">
                  <p:embed/>
                </p:oleObj>
              </mc:Choice>
              <mc:Fallback>
                <p:oleObj name="AxMath" r:id="rId8" imgW="4554000" imgH="4262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2495" y="3078736"/>
                        <a:ext cx="7782711" cy="7270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DDE614E3-6606-5B9C-E8DE-A3F0C5B3EE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4830767"/>
              </p:ext>
            </p:extLst>
          </p:nvPr>
        </p:nvGraphicFramePr>
        <p:xfrm>
          <a:off x="4363402" y="6236027"/>
          <a:ext cx="191770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959040" imgH="190440" progId="Equation.AxMath">
                  <p:embed/>
                </p:oleObj>
              </mc:Choice>
              <mc:Fallback>
                <p:oleObj name="AxMath" r:id="rId10" imgW="959040" imgH="1904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363402" y="6236027"/>
                        <a:ext cx="1917700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39DDC615-5BCF-4692-C59B-DA5F75AEB9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1026824"/>
              </p:ext>
            </p:extLst>
          </p:nvPr>
        </p:nvGraphicFramePr>
        <p:xfrm>
          <a:off x="1053307" y="1892631"/>
          <a:ext cx="3894792" cy="4564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1680120" imgH="196560" progId="Equation.AxMath">
                  <p:embed/>
                </p:oleObj>
              </mc:Choice>
              <mc:Fallback>
                <p:oleObj name="AxMath" r:id="rId12" imgW="1680120" imgH="196560" progId="Equation.AxMath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DFC3AB7E-24F0-FCE3-9F90-63DF4BF0206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053307" y="1892631"/>
                        <a:ext cx="3894792" cy="456478"/>
                      </a:xfrm>
                      <a:prstGeom prst="rect">
                        <a:avLst/>
                      </a:prstGeom>
                      <a:ln w="19050"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108D534F-9460-B85A-844C-8BBEE3A0AB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5787592"/>
              </p:ext>
            </p:extLst>
          </p:nvPr>
        </p:nvGraphicFramePr>
        <p:xfrm>
          <a:off x="1758950" y="4684713"/>
          <a:ext cx="5160963" cy="915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4" imgW="3013920" imgH="536400" progId="Equation.AxMath">
                  <p:embed/>
                </p:oleObj>
              </mc:Choice>
              <mc:Fallback>
                <p:oleObj name="AxMath" r:id="rId14" imgW="3013920" imgH="5364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758950" y="4684713"/>
                        <a:ext cx="5160963" cy="915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FA59CCB4-B6B5-8997-D523-E12FBC5B589D}"/>
              </a:ext>
            </a:extLst>
          </p:cNvPr>
          <p:cNvSpPr txBox="1"/>
          <p:nvPr/>
        </p:nvSpPr>
        <p:spPr>
          <a:xfrm>
            <a:off x="1612141" y="5783076"/>
            <a:ext cx="32262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1800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T</a:t>
            </a:r>
            <a:r>
              <a:rPr lang="en-US" altLang="zh-CN" sz="1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: J2000.0 </a:t>
            </a:r>
            <a:r>
              <a:rPr lang="zh-CN" altLang="en-US" sz="1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起算儒略世纪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(TT)</a:t>
            </a:r>
            <a:endParaRPr lang="en-US" altLang="zh-CN" sz="1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7435C3E-18C9-A552-49B4-B8A7504825B6}"/>
              </a:ext>
            </a:extLst>
          </p:cNvPr>
          <p:cNvSpPr txBox="1"/>
          <p:nvPr/>
        </p:nvSpPr>
        <p:spPr>
          <a:xfrm>
            <a:off x="3960185" y="5400209"/>
            <a:ext cx="14763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赤经章动</a:t>
            </a:r>
            <a:endParaRPr lang="en-US" altLang="zh-CN" sz="18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58C1546-25CB-CA39-A2A8-416744AF8B81}"/>
              </a:ext>
            </a:extLst>
          </p:cNvPr>
          <p:cNvSpPr txBox="1"/>
          <p:nvPr/>
        </p:nvSpPr>
        <p:spPr>
          <a:xfrm>
            <a:off x="5739069" y="5415035"/>
            <a:ext cx="20458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章动补充项（</a:t>
            </a:r>
            <a:r>
              <a:rPr lang="en-US" altLang="zh-CN" sz="1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µas</a:t>
            </a:r>
            <a:r>
              <a:rPr lang="zh-CN" altLang="en-US" sz="1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  <a:endParaRPr lang="en-US" altLang="zh-CN" sz="18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2F1CC4D-C32C-811B-3177-5E1AC2ED4B80}"/>
              </a:ext>
            </a:extLst>
          </p:cNvPr>
          <p:cNvSpPr txBox="1"/>
          <p:nvPr/>
        </p:nvSpPr>
        <p:spPr>
          <a:xfrm>
            <a:off x="6031995" y="1190445"/>
            <a:ext cx="227993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GCRS</a:t>
            </a:r>
            <a:r>
              <a:rPr lang="zh-CN" altLang="en-US" sz="2000" b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零点</a:t>
            </a:r>
          </a:p>
        </p:txBody>
      </p:sp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F9AA1949-58DB-0DC4-55B7-AE2404EAA76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948479"/>
              </p:ext>
            </p:extLst>
          </p:nvPr>
        </p:nvGraphicFramePr>
        <p:xfrm>
          <a:off x="2572750" y="3871384"/>
          <a:ext cx="3022600" cy="33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6" imgW="1768320" imgH="197280" progId="Equation.AxMath">
                  <p:embed/>
                </p:oleObj>
              </mc:Choice>
              <mc:Fallback>
                <p:oleObj name="AxMath" r:id="rId16" imgW="1768320" imgH="19728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FA401D1A-D79B-2A78-4C01-9A4868A4043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2572750" y="3871384"/>
                        <a:ext cx="3022600" cy="336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9988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1723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极移矩阵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量级 </a:t>
            </a:r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&lt;</a:t>
            </a:r>
            <a:r>
              <a:rPr lang="zh-CN" altLang="en-US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0".5</a:t>
            </a:r>
            <a:r>
              <a:rPr lang="zh-CN" altLang="en-US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（约 </a:t>
            </a:r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20</a:t>
            </a:r>
            <a:r>
              <a:rPr lang="zh-CN" altLang="en-US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m</a:t>
            </a:r>
            <a:r>
              <a:rPr lang="zh-CN" altLang="en-US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18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739638" y="4887282"/>
            <a:ext cx="4711961" cy="1135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符号不能错！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顺序可忽略（有的书上先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地心坐标系的相互转换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9CCA3AE-6F75-676E-F467-90695BDE1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5504" y="3873606"/>
            <a:ext cx="4162804" cy="2751853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385634F-382C-AB1E-B7E5-C20896548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9638" y="2573554"/>
            <a:ext cx="3835110" cy="387665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39E22B46-C511-A987-9704-3813AC5145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2765" y="1052513"/>
            <a:ext cx="3327011" cy="2685324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192A09F5-B7EE-26F5-0006-59F20A5A64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3794" y="3231269"/>
            <a:ext cx="3593172" cy="1284673"/>
          </a:xfrm>
          <a:prstGeom prst="rect">
            <a:avLst/>
          </a:prstGeom>
        </p:spPr>
      </p:pic>
      <p:pic>
        <p:nvPicPr>
          <p:cNvPr id="7" name="图形 6" descr="困惑的脸轮廓 纯色填充">
            <a:extLst>
              <a:ext uri="{FF2B5EF4-FFF2-40B4-BE49-F238E27FC236}">
                <a16:creationId xmlns:a16="http://schemas.microsoft.com/office/drawing/2014/main" id="{6EB2EE0A-92F1-FB65-E868-65267783B2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0" y="713472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452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7647682" cy="50008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两种</a:t>
            </a: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四次旋转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实现岁差转换方法：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基于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IAU2006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岁差章动参数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保证精度</a:t>
            </a: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（高精度天体测量）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将赤道岁差和黄道岁差分开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方便加入章动角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Fukushima-Williams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方法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：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方便加入章动角和参考架偏差 </a:t>
            </a:r>
            <a:r>
              <a:rPr lang="en-US" altLang="zh-CN" sz="2000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ξ</a:t>
            </a:r>
            <a:r>
              <a:rPr lang="en-US" altLang="zh-CN" sz="2000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000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η</a:t>
            </a:r>
            <a:r>
              <a:rPr lang="en-US" altLang="zh-CN" sz="2000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</a:t>
            </a:r>
            <a:r>
              <a:rPr lang="en-US" altLang="zh-CN" sz="2000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α</a:t>
            </a:r>
            <a:r>
              <a:rPr lang="en-US" altLang="zh-CN" sz="2000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1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（见前）</a:t>
            </a:r>
            <a:endParaRPr lang="zh-CN" altLang="zh-CN" sz="20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19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地心坐标系的相互转换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57B89E1-B6D6-5FEC-8ECC-6FBCA1493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5669" y="4008653"/>
            <a:ext cx="2895512" cy="2646632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0EB81184-8C38-D797-EF45-2AFBF8BD1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5871" y="5530624"/>
            <a:ext cx="4075454" cy="369935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A7B6B0BD-8851-7F0C-295B-997F6ED836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6941" y="6117683"/>
            <a:ext cx="4014189" cy="393797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A330A5AD-606E-86D9-ED45-E7DC11AC62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8133" y="5639162"/>
            <a:ext cx="2045478" cy="725116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2B94F48A-570B-F1FB-E58B-99560D709F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2951" y="3768595"/>
            <a:ext cx="4760826" cy="405705"/>
          </a:xfrm>
          <a:prstGeom prst="rect">
            <a:avLst/>
          </a:prstGeom>
        </p:spPr>
      </p:pic>
      <p:pic>
        <p:nvPicPr>
          <p:cNvPr id="2" name="图形 1" descr="眩晕的脸轮廓 纯色填充">
            <a:extLst>
              <a:ext uri="{FF2B5EF4-FFF2-40B4-BE49-F238E27FC236}">
                <a16:creationId xmlns:a16="http://schemas.microsoft.com/office/drawing/2014/main" id="{67188777-0B2E-56A9-901C-264E509E323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363" y="711200"/>
            <a:ext cx="571360" cy="57136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1E89F7F-EBF8-E013-B87F-4F3F5AA300C5}"/>
              </a:ext>
            </a:extLst>
          </p:cNvPr>
          <p:cNvSpPr txBox="1"/>
          <p:nvPr/>
        </p:nvSpPr>
        <p:spPr>
          <a:xfrm>
            <a:off x="9023756" y="3950120"/>
            <a:ext cx="12456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北黄极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263F1208-C0F2-A9E8-1672-D55E079258C9}"/>
              </a:ext>
            </a:extLst>
          </p:cNvPr>
          <p:cNvGrpSpPr/>
          <p:nvPr/>
        </p:nvGrpSpPr>
        <p:grpSpPr>
          <a:xfrm>
            <a:off x="6532069" y="755804"/>
            <a:ext cx="5551080" cy="3168908"/>
            <a:chOff x="6615455" y="1073633"/>
            <a:chExt cx="5551080" cy="3168908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B0C87E5C-3DAD-2DCE-64F6-E799B691E50F}"/>
                </a:ext>
              </a:extLst>
            </p:cNvPr>
            <p:cNvGrpSpPr/>
            <p:nvPr/>
          </p:nvGrpSpPr>
          <p:grpSpPr>
            <a:xfrm>
              <a:off x="6615455" y="1096685"/>
              <a:ext cx="5467694" cy="3145856"/>
              <a:chOff x="6366435" y="980683"/>
              <a:chExt cx="5757318" cy="3312492"/>
            </a:xfrm>
          </p:grpSpPr>
          <p:pic>
            <p:nvPicPr>
              <p:cNvPr id="11" name="图片 10">
                <a:extLst>
                  <a:ext uri="{FF2B5EF4-FFF2-40B4-BE49-F238E27FC236}">
                    <a16:creationId xmlns:a16="http://schemas.microsoft.com/office/drawing/2014/main" id="{0411985D-BEFA-410E-D990-9F958993D4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366435" y="980683"/>
                <a:ext cx="5757318" cy="3312492"/>
              </a:xfrm>
              <a:prstGeom prst="rect">
                <a:avLst/>
              </a:prstGeom>
            </p:spPr>
          </p:pic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8270893E-B0D4-F419-0F8C-49C3F325BC31}"/>
                  </a:ext>
                </a:extLst>
              </p:cNvPr>
              <p:cNvSpPr/>
              <p:nvPr/>
            </p:nvSpPr>
            <p:spPr>
              <a:xfrm>
                <a:off x="8657514" y="2163869"/>
                <a:ext cx="120055" cy="120055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3193B897-D2E2-3765-470D-7F021B2E5A33}"/>
                  </a:ext>
                </a:extLst>
              </p:cNvPr>
              <p:cNvSpPr/>
              <p:nvPr/>
            </p:nvSpPr>
            <p:spPr>
              <a:xfrm>
                <a:off x="8341103" y="1488360"/>
                <a:ext cx="120055" cy="120055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CBDC7503-5179-9F3E-F8C4-2D870ACE44C9}"/>
                  </a:ext>
                </a:extLst>
              </p:cNvPr>
              <p:cNvSpPr/>
              <p:nvPr/>
            </p:nvSpPr>
            <p:spPr>
              <a:xfrm>
                <a:off x="8203326" y="3092652"/>
                <a:ext cx="120055" cy="120055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824A1543-0170-F9CD-E829-4E23E0F26AB7}"/>
                </a:ext>
              </a:extLst>
            </p:cNvPr>
            <p:cNvSpPr/>
            <p:nvPr/>
          </p:nvSpPr>
          <p:spPr>
            <a:xfrm>
              <a:off x="8359941" y="1073633"/>
              <a:ext cx="3494864" cy="1643293"/>
            </a:xfrm>
            <a:prstGeom prst="ellipse">
              <a:avLst/>
            </a:prstGeom>
            <a:noFill/>
            <a:ln w="381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430E20F0-95E4-184F-E9F9-73D59D29216C}"/>
                </a:ext>
              </a:extLst>
            </p:cNvPr>
            <p:cNvSpPr txBox="1"/>
            <p:nvPr/>
          </p:nvSpPr>
          <p:spPr>
            <a:xfrm>
              <a:off x="10681929" y="2601891"/>
              <a:ext cx="148460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1400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这里画得不太好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9246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提纲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D84C2B6-55DB-DD75-4FC5-AD52C845BD23}"/>
              </a:ext>
            </a:extLst>
          </p:cNvPr>
          <p:cNvSpPr/>
          <p:nvPr/>
        </p:nvSpPr>
        <p:spPr>
          <a:xfrm>
            <a:off x="3992015" y="2318343"/>
            <a:ext cx="5488316" cy="222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地心坐标系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岁差、章动、极移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地心坐标系的相互转换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49398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1955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平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(mean)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vs 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真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(true/apparent)</a:t>
            </a: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20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地心坐标系的相互转换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ADED7AC-8213-EF52-C10A-A52C1BB92484}"/>
              </a:ext>
            </a:extLst>
          </p:cNvPr>
          <p:cNvSpPr/>
          <p:nvPr/>
        </p:nvSpPr>
        <p:spPr>
          <a:xfrm>
            <a:off x="2215854" y="2011554"/>
            <a:ext cx="6082030" cy="3674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200000"/>
              </a:lnSpc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平极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真极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lnSpc>
                <a:spcPct val="200000"/>
              </a:lnSpc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平赤道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真赤道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lnSpc>
                <a:spcPct val="200000"/>
              </a:lnSpc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平春分点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真春分点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lnSpc>
                <a:spcPct val="200000"/>
              </a:lnSpc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平恒星时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vs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真恒星时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lnSpc>
                <a:spcPct val="200000"/>
              </a:lnSpc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平太阳时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真太阳时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右大括号 1">
            <a:extLst>
              <a:ext uri="{FF2B5EF4-FFF2-40B4-BE49-F238E27FC236}">
                <a16:creationId xmlns:a16="http://schemas.microsoft.com/office/drawing/2014/main" id="{AEFE0121-D77A-484E-5C8C-F5851C24AAA1}"/>
              </a:ext>
            </a:extLst>
          </p:cNvPr>
          <p:cNvSpPr/>
          <p:nvPr/>
        </p:nvSpPr>
        <p:spPr>
          <a:xfrm>
            <a:off x="7083081" y="2208628"/>
            <a:ext cx="337625" cy="2672861"/>
          </a:xfrm>
          <a:prstGeom prst="rightBrace">
            <a:avLst>
              <a:gd name="adj1" fmla="val 58333"/>
              <a:gd name="adj2" fmla="val 50789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F8A9DC4-5086-EF81-E3FB-FBB1753D403A}"/>
              </a:ext>
            </a:extLst>
          </p:cNvPr>
          <p:cNvSpPr txBox="1"/>
          <p:nvPr/>
        </p:nvSpPr>
        <p:spPr>
          <a:xfrm>
            <a:off x="7501806" y="3428107"/>
            <a:ext cx="6855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章动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1300183-1AB0-A356-0356-B9C7834E2625}"/>
              </a:ext>
            </a:extLst>
          </p:cNvPr>
          <p:cNvSpPr txBox="1"/>
          <p:nvPr/>
        </p:nvSpPr>
        <p:spPr>
          <a:xfrm>
            <a:off x="6961117" y="5253622"/>
            <a:ext cx="28189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地球公转不均匀性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8" name="图形 7" descr="困惑的脸轮廓 纯色填充">
            <a:extLst>
              <a:ext uri="{FF2B5EF4-FFF2-40B4-BE49-F238E27FC236}">
                <a16:creationId xmlns:a16="http://schemas.microsoft.com/office/drawing/2014/main" id="{43AA5504-9954-BDCD-69D3-BC7EDB1C7C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368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3988167" cy="1135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图像中发现目标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如何求：相对我们的方位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地心坐标系的相互转换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38419FF-76BC-9610-0701-28D97F7F8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957" y="1218834"/>
            <a:ext cx="7833555" cy="523318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944FBA4-084A-A1C9-B03B-C5C20C9F6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5261" y="2948861"/>
            <a:ext cx="3370165" cy="2690305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2" name="图形 1" descr="困惑的脸轮廓 纯色填充">
            <a:extLst>
              <a:ext uri="{FF2B5EF4-FFF2-40B4-BE49-F238E27FC236}">
                <a16:creationId xmlns:a16="http://schemas.microsoft.com/office/drawing/2014/main" id="{212B4466-E209-B0C6-2A56-81D67BD550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046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2878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转换软件包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iausofa.org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FORTRAN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astropy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in Python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地心坐标系的相互转换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1AAC02B-2146-F043-78D7-3FF5663B3B10}"/>
              </a:ext>
            </a:extLst>
          </p:cNvPr>
          <p:cNvSpPr/>
          <p:nvPr/>
        </p:nvSpPr>
        <p:spPr>
          <a:xfrm>
            <a:off x="455980" y="4628722"/>
            <a:ext cx="4861789" cy="1135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检验自己的转换程序是否正确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理解细节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1E0FD7F-F71F-12B8-6A2B-2DFC9E0CF602}"/>
              </a:ext>
            </a:extLst>
          </p:cNvPr>
          <p:cNvSpPr/>
          <p:nvPr/>
        </p:nvSpPr>
        <p:spPr>
          <a:xfrm>
            <a:off x="5425480" y="1402136"/>
            <a:ext cx="6554112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import </a:t>
            </a:r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numpy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as np</a:t>
            </a:r>
          </a:p>
          <a:p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from datetime import </a:t>
            </a:r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datetime,timedelta</a:t>
            </a:r>
            <a:endParaRPr lang="en-US" altLang="zh-CN" sz="16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from </a:t>
            </a:r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astropy.time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import Time</a:t>
            </a:r>
          </a:p>
          <a:p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from </a:t>
            </a:r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astropy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import coordinates</a:t>
            </a:r>
          </a:p>
          <a:p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from </a:t>
            </a:r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astropy.coordinates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import </a:t>
            </a:r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Longitude,Latitude,Angle</a:t>
            </a:r>
            <a:endParaRPr lang="en-US" altLang="zh-CN" sz="16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import </a:t>
            </a:r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astropy.units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as u</a:t>
            </a:r>
          </a:p>
          <a:p>
            <a:endParaRPr lang="en-US" altLang="zh-CN" sz="16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t0 = </a:t>
            </a:r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datetime.strptime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('20200101120000', '%</a:t>
            </a:r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Y%m%d%H%M%S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')</a:t>
            </a:r>
          </a:p>
          <a:p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t1 = datetime(2023,1,1,12)</a:t>
            </a:r>
          </a:p>
          <a:p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dt = </a:t>
            </a:r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timedelta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(days=300) </a:t>
            </a:r>
          </a:p>
          <a:p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t_all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= </a:t>
            </a:r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np.arange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 t0, t1, dt)</a:t>
            </a:r>
          </a:p>
          <a:p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astropy_time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= 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Time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 </a:t>
            </a:r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t_all.reshape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(-1,1), 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scale='</a:t>
            </a:r>
            <a:r>
              <a:rPr lang="en-US" altLang="zh-CN" sz="1600" dirty="0" err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utc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’ 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</a:p>
          <a:p>
            <a:endParaRPr lang="en-US" altLang="zh-CN" sz="16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lon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= </a:t>
            </a:r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np.array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([0,50,80,180]) * </a:t>
            </a:r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u.deg</a:t>
            </a:r>
            <a:endParaRPr lang="en-US" altLang="zh-CN" sz="16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lat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= </a:t>
            </a:r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np.arange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(0,80,20) * </a:t>
            </a:r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u.deg</a:t>
            </a:r>
            <a:endParaRPr lang="en-US" altLang="zh-CN" sz="16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sz="16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c_gcrs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= </a:t>
            </a:r>
            <a:r>
              <a:rPr lang="en-US" altLang="zh-CN" sz="1600" dirty="0" err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coordinates.SkyCoord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 frame = '</a:t>
            </a:r>
            <a:r>
              <a:rPr lang="en-US" altLang="zh-CN" sz="1600" dirty="0" err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gcrs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’, </a:t>
            </a:r>
            <a:r>
              <a:rPr lang="en-US" altLang="zh-CN" sz="1600" dirty="0" err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ra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= </a:t>
            </a:r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lon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dec = </a:t>
            </a:r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lat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    </a:t>
            </a:r>
          </a:p>
          <a:p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c_tete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= </a:t>
            </a:r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c_gcrs</a:t>
            </a:r>
            <a:r>
              <a:rPr lang="en-US" altLang="zh-CN" sz="1600" dirty="0" err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.transform_to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 </a:t>
            </a:r>
            <a:r>
              <a:rPr lang="en-US" altLang="zh-CN" sz="1600" dirty="0" err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coordinates.TETE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 </a:t>
            </a:r>
            <a:r>
              <a:rPr lang="en-US" altLang="zh-CN" sz="1600" dirty="0" err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obstime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= </a:t>
            </a:r>
            <a:r>
              <a:rPr lang="en-US" altLang="zh-CN" sz="1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astropy_time</a:t>
            </a:r>
            <a:r>
              <a:rPr lang="en-US" altLang="zh-CN" sz="1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) )</a:t>
            </a:r>
          </a:p>
          <a:p>
            <a:endParaRPr lang="en-US" altLang="zh-CN" sz="16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6" name="图形 5" descr="紧张的脸轮廓 纯色填充">
            <a:extLst>
              <a:ext uri="{FF2B5EF4-FFF2-40B4-BE49-F238E27FC236}">
                <a16:creationId xmlns:a16="http://schemas.microsoft.com/office/drawing/2014/main" id="{C58103C2-31F2-6B6E-C5F9-6FDDBC1470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2769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537936" cy="35695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坐标转换矩阵（总成绩比例：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15%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</a:p>
          <a:p>
            <a:pPr marL="452438" lvl="1">
              <a:lnSpc>
                <a:spcPct val="250000"/>
              </a:lnSpc>
              <a:spcBef>
                <a:spcPts val="3000"/>
              </a:spcBef>
              <a:tabLst>
                <a:tab pos="452438" algn="l"/>
              </a:tabLst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给出 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ICRS (GCRS) 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到历元 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UTC 2021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年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10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25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日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0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时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37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分 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ITRS 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的转换矩阵（值）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909638" lvl="1" indent="-457200">
              <a:lnSpc>
                <a:spcPct val="200000"/>
              </a:lnSpc>
              <a:spcBef>
                <a:spcPts val="3000"/>
              </a:spcBef>
              <a:buFont typeface="Wingdings" panose="05000000000000000000" pitchFamily="2" charset="2"/>
              <a:buChar char="Ø"/>
              <a:tabLst>
                <a:tab pos="452438" algn="l"/>
              </a:tabLst>
            </a:pP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	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采用两套算法（基于 春分点 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/ CIO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），比较它们的差别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909638" lvl="1" indent="-457200">
              <a:lnSpc>
                <a:spcPct val="200000"/>
              </a:lnSpc>
              <a:buFont typeface="Wingdings" panose="05000000000000000000" pitchFamily="2" charset="2"/>
              <a:buChar char="Ø"/>
              <a:tabLst>
                <a:tab pos="452438" algn="l"/>
              </a:tabLst>
            </a:pP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	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给出所有中间过程的矩阵（值）和主要的模型参数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实习作业二</a:t>
            </a:r>
          </a:p>
        </p:txBody>
      </p:sp>
    </p:spTree>
    <p:extLst>
      <p:ext uri="{BB962C8B-B14F-4D97-AF65-F5344CB8AC3E}">
        <p14:creationId xmlns:p14="http://schemas.microsoft.com/office/powerpoint/2010/main" val="1259638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944998" y="1169054"/>
            <a:ext cx="6494837" cy="481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参考系：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描述运动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包括：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lnSpc>
                <a:spcPct val="20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）理论和数据处理方法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lnSpc>
                <a:spcPct val="20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）数学表示（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坐标系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lnSpc>
                <a:spcPct val="20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）模型常数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通常是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IERS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规范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lnSpc>
                <a:spcPct val="20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）对应的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参考架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参考系的物理实现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地心坐标系</a:t>
            </a:r>
          </a:p>
        </p:txBody>
      </p:sp>
      <p:pic>
        <p:nvPicPr>
          <p:cNvPr id="2" name="图形 1" descr="紧张的脸轮廓 纯色填充">
            <a:extLst>
              <a:ext uri="{FF2B5EF4-FFF2-40B4-BE49-F238E27FC236}">
                <a16:creationId xmlns:a16="http://schemas.microsoft.com/office/drawing/2014/main" id="{056F9840-50C5-FECC-26E8-75A3EDA9C7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94538" y="1298936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16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AD6ABBAC-6E01-C88C-CEC3-858D07A5B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0867" y="1876925"/>
            <a:ext cx="3683489" cy="276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地心坐标系</a:t>
            </a:r>
          </a:p>
        </p:txBody>
      </p:sp>
      <p:sp>
        <p:nvSpPr>
          <p:cNvPr id="3" name="矩形 2"/>
          <p:cNvSpPr/>
          <p:nvPr/>
        </p:nvSpPr>
        <p:spPr>
          <a:xfrm>
            <a:off x="407988" y="1052513"/>
            <a:ext cx="11376024" cy="5670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国际天球参考系 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International Celestial Reference System 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ICRS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国际天球参考架</a:t>
            </a:r>
            <a:r>
              <a:rPr lang="zh-CN" altLang="en-GB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GB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International Celestial Reference Frame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en-GB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ICRF </a:t>
            </a:r>
            <a:r>
              <a:rPr lang="zh-CN" altLang="en-GB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国际天文学联合会（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IAU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）目前采用的天球参考系统标准</a:t>
            </a:r>
            <a:endParaRPr lang="en-GB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以几乎 “恒久不动” 的河外天体作为参照物，完全独立于地球运动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原点：太阳系质心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国际地球参考系（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International Terrestrial Reference System, ITRS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国际地球参考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架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International Terrestrial Reference </a:t>
            </a:r>
            <a:r>
              <a:rPr lang="en-GB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Frame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ITRF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简单理解：用于定位观测者坐标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18AFF1B-889E-AF9A-1DF3-95C88DA0CC07}"/>
              </a:ext>
            </a:extLst>
          </p:cNvPr>
          <p:cNvSpPr/>
          <p:nvPr/>
        </p:nvSpPr>
        <p:spPr>
          <a:xfrm>
            <a:off x="7381098" y="4600292"/>
            <a:ext cx="5044659" cy="37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图：</a:t>
            </a:r>
            <a:r>
              <a:rPr lang="en-GB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ICRF2 </a:t>
            </a: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中射电源的分布 （来自：</a:t>
            </a:r>
            <a:r>
              <a:rPr lang="en-GB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IERS ICRS </a:t>
            </a:r>
            <a:r>
              <a:rPr lang="en-GB" altLang="zh-CN" sz="1400" b="1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Center</a:t>
            </a:r>
            <a:r>
              <a:rPr lang="zh-CN" altLang="en-GB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A172E91-F994-771A-036F-A1AE3A96EBF0}"/>
              </a:ext>
            </a:extLst>
          </p:cNvPr>
          <p:cNvSpPr txBox="1"/>
          <p:nvPr/>
        </p:nvSpPr>
        <p:spPr>
          <a:xfrm>
            <a:off x="1458222" y="3542459"/>
            <a:ext cx="641043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相关坐标系（广义相对论修正）：</a:t>
            </a:r>
            <a:endParaRPr lang="en-US" altLang="zh-CN" sz="18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742950" lvl="1" indent="-2857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BCRS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(Barycentric Celestial Reference System)</a:t>
            </a:r>
          </a:p>
          <a:p>
            <a:pPr marL="742950" lvl="1" indent="-2857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GCRS (Geocentric Celestial Reference System)</a:t>
            </a:r>
          </a:p>
        </p:txBody>
      </p:sp>
      <p:pic>
        <p:nvPicPr>
          <p:cNvPr id="4" name="图形 3" descr="紧张的脸轮廓 纯色填充">
            <a:extLst>
              <a:ext uri="{FF2B5EF4-FFF2-40B4-BE49-F238E27FC236}">
                <a16:creationId xmlns:a16="http://schemas.microsoft.com/office/drawing/2014/main" id="{61B842BF-E5A6-F64E-7704-94727E3991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8415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03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77BC7186-BC14-D285-0F63-2D42AF5786F2}"/>
              </a:ext>
            </a:extLst>
          </p:cNvPr>
          <p:cNvSpPr txBox="1"/>
          <p:nvPr/>
        </p:nvSpPr>
        <p:spPr>
          <a:xfrm>
            <a:off x="645314" y="5131120"/>
            <a:ext cx="5707353" cy="1448430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txBody>
          <a:bodyPr wrap="square">
            <a:noAutofit/>
          </a:bodyPr>
          <a:lstStyle/>
          <a:p>
            <a:pPr marL="342900" indent="-342900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地心坐标系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=/=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惯性系！！！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ECI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8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07988" y="1052513"/>
            <a:ext cx="6252324" cy="3946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地心赤道坐标系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物理意义明确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对实际的望远镜观测友好</a:t>
            </a:r>
            <a:endParaRPr lang="en-US" altLang="zh-CN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可与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ITRS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建立联系</a:t>
            </a:r>
            <a:endParaRPr lang="en-US" alt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538163" indent="-342900">
              <a:lnSpc>
                <a:spcPct val="150000"/>
              </a:lnSpc>
              <a:buFont typeface="Wingdings" panose="05000000000000000000" pitchFamily="2" charset="2"/>
              <a:buChar char="Ø"/>
              <a:tabLst>
                <a:tab pos="447675" algn="l"/>
              </a:tabLst>
              <a:defRPr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J2000.0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地心平赤道坐标系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pt-BR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2000</a:t>
            </a:r>
            <a:r>
              <a:rPr lang="zh-CN" altLang="pt-BR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</a:t>
            </a:r>
            <a:r>
              <a:rPr lang="pt-BR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pt-BR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月</a:t>
            </a:r>
            <a:r>
              <a:rPr lang="pt-BR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pt-BR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日</a:t>
            </a:r>
            <a:r>
              <a:rPr lang="pt-BR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12h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（什么时间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?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zh-CN" altLang="zh-CN" sz="1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基于</a:t>
            </a: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FK5 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（使用银河系内的恒星）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538163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GCRS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ICRS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5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地心坐标系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960BE56-FFDB-3252-F725-ED49D81F5267}"/>
              </a:ext>
            </a:extLst>
          </p:cNvPr>
          <p:cNvGrpSpPr/>
          <p:nvPr/>
        </p:nvGrpSpPr>
        <p:grpSpPr>
          <a:xfrm>
            <a:off x="736755" y="5760762"/>
            <a:ext cx="5465355" cy="711201"/>
            <a:chOff x="5573174" y="5300658"/>
            <a:chExt cx="6288600" cy="818329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8F929A4C-8902-E418-E04E-74E8BE01E4F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73174" y="5300658"/>
              <a:ext cx="6288600" cy="818329"/>
            </a:xfrm>
            <a:prstGeom prst="rect">
              <a:avLst/>
            </a:prstGeom>
          </p:spPr>
        </p:pic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5BE8D0FF-B30C-31A4-4980-446D3A680BDA}"/>
                </a:ext>
              </a:extLst>
            </p:cNvPr>
            <p:cNvCxnSpPr>
              <a:cxnSpLocks/>
            </p:cNvCxnSpPr>
            <p:nvPr/>
          </p:nvCxnSpPr>
          <p:spPr>
            <a:xfrm>
              <a:off x="5617029" y="5350329"/>
              <a:ext cx="6244745" cy="768658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1FF37175-F24E-0A0F-0343-5846F797C9F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73174" y="5300658"/>
              <a:ext cx="6288600" cy="818329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51B2F937-ADCA-6E7E-5DF4-56042934947C}"/>
              </a:ext>
            </a:extLst>
          </p:cNvPr>
          <p:cNvSpPr/>
          <p:nvPr/>
        </p:nvSpPr>
        <p:spPr>
          <a:xfrm>
            <a:off x="6803692" y="5542549"/>
            <a:ext cx="49692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2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另见：</a:t>
            </a:r>
            <a:r>
              <a:rPr lang="en-GB" altLang="zh-CN" sz="12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https://www.iers.org/IERS/EN/Science/ICRS/ICRS.html</a:t>
            </a:r>
            <a:endParaRPr lang="zh-CN" sz="12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385DC43-FE62-A78B-3EA8-07A0768B457E}"/>
              </a:ext>
            </a:extLst>
          </p:cNvPr>
          <p:cNvSpPr/>
          <p:nvPr/>
        </p:nvSpPr>
        <p:spPr>
          <a:xfrm>
            <a:off x="9947967" y="1615169"/>
            <a:ext cx="2200459" cy="1346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en-US" altLang="zh-CN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FK5 </a:t>
            </a: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与 </a:t>
            </a:r>
            <a:r>
              <a:rPr lang="en-US" altLang="zh-CN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ICRS </a:t>
            </a: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 </a:t>
            </a:r>
            <a:r>
              <a:rPr lang="en-US" altLang="zh-CN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J2000.0 </a:t>
            </a: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的极点偏差在 </a:t>
            </a:r>
            <a:r>
              <a:rPr lang="en-US" altLang="zh-CN" sz="1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</a:t>
            </a:r>
            <a:r>
              <a:rPr lang="en-US" altLang="zh-CN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方向是 </a:t>
            </a:r>
            <a:r>
              <a:rPr lang="en-US" altLang="zh-CN" sz="1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ξ</a:t>
            </a:r>
            <a:r>
              <a:rPr lang="en-US" altLang="zh-CN" sz="1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，在 </a:t>
            </a:r>
            <a:r>
              <a:rPr lang="en-US" altLang="zh-CN" sz="1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y</a:t>
            </a:r>
            <a:r>
              <a:rPr lang="en-US" altLang="zh-CN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方向是 </a:t>
            </a:r>
            <a:r>
              <a:rPr lang="en-US" altLang="zh-CN" sz="1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η</a:t>
            </a:r>
            <a:r>
              <a:rPr lang="en-US" altLang="zh-CN" sz="1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，经度零点差 </a:t>
            </a:r>
            <a:r>
              <a:rPr lang="en-US" altLang="zh-CN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</a:t>
            </a:r>
            <a:r>
              <a:rPr lang="en-US" altLang="zh-CN" sz="1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α</a:t>
            </a:r>
            <a:r>
              <a:rPr lang="en-US" altLang="zh-CN" sz="1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endParaRPr lang="zh-CN" sz="1400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7E3145D3-00E3-9F0B-0EC4-39D38D233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7259" y="5886028"/>
            <a:ext cx="1404130" cy="326824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66F368EA-0B18-A248-F359-31D8C877DB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2268" y="6305247"/>
            <a:ext cx="2576876" cy="288837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59B6E142-FE10-7258-13D7-F8CA8BC2FEF5}"/>
              </a:ext>
            </a:extLst>
          </p:cNvPr>
          <p:cNvSpPr/>
          <p:nvPr/>
        </p:nvSpPr>
        <p:spPr>
          <a:xfrm>
            <a:off x="9717004" y="6318074"/>
            <a:ext cx="179134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参考架偏差矩阵</a:t>
            </a:r>
            <a:endParaRPr lang="zh-CN" sz="14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形 1" descr="困惑的脸轮廓 纯色填充">
            <a:extLst>
              <a:ext uri="{FF2B5EF4-FFF2-40B4-BE49-F238E27FC236}">
                <a16:creationId xmlns:a16="http://schemas.microsoft.com/office/drawing/2014/main" id="{7D37CEB7-82B7-D7D6-232B-E2D2A7BDDA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0" y="716878"/>
            <a:ext cx="571360" cy="571360"/>
          </a:xfrm>
          <a:prstGeom prst="rect">
            <a:avLst/>
          </a:prstGeom>
        </p:spPr>
      </p:pic>
      <p:pic>
        <p:nvPicPr>
          <p:cNvPr id="13" name="图形 12" descr="眩晕的脸轮廓 纯色填充">
            <a:extLst>
              <a:ext uri="{FF2B5EF4-FFF2-40B4-BE49-F238E27FC236}">
                <a16:creationId xmlns:a16="http://schemas.microsoft.com/office/drawing/2014/main" id="{2560D379-26E1-CBE6-157A-F3E712BBB7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508346" y="5998016"/>
            <a:ext cx="571360" cy="571360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12579484-4E2C-ED8B-D7A4-080DA18E2257}"/>
              </a:ext>
            </a:extLst>
          </p:cNvPr>
          <p:cNvSpPr/>
          <p:nvPr/>
        </p:nvSpPr>
        <p:spPr>
          <a:xfrm>
            <a:off x="4357959" y="3237665"/>
            <a:ext cx="3143774" cy="9535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en-US" alt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TT   </a:t>
            </a:r>
            <a:r>
              <a:rPr lang="zh-CN" altLang="en-US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：</a:t>
            </a:r>
            <a:r>
              <a:rPr lang="en-US" alt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2000</a:t>
            </a:r>
            <a:r>
              <a:rPr lang="zh-CN" altLang="en-US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年</a:t>
            </a:r>
            <a:r>
              <a:rPr lang="en-US" alt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</a:t>
            </a:r>
            <a:r>
              <a:rPr lang="zh-CN" altLang="en-US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月</a:t>
            </a:r>
            <a:r>
              <a:rPr lang="en-US" alt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</a:t>
            </a:r>
            <a:r>
              <a:rPr lang="zh-CN" altLang="en-US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日</a:t>
            </a:r>
            <a:r>
              <a:rPr lang="en-US" alt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12h</a:t>
            </a:r>
          </a:p>
          <a:p>
            <a:pPr>
              <a:lnSpc>
                <a:spcPct val="120000"/>
              </a:lnSpc>
            </a:pPr>
            <a:r>
              <a:rPr lang="en-US" alt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TAI </a:t>
            </a:r>
            <a:r>
              <a:rPr lang="zh-CN" altLang="en-US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：</a:t>
            </a:r>
            <a:r>
              <a:rPr lang="en-US" alt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2000</a:t>
            </a:r>
            <a:r>
              <a:rPr lang="zh-CN" altLang="en-US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年</a:t>
            </a:r>
            <a:r>
              <a:rPr lang="en-US" alt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</a:t>
            </a:r>
            <a:r>
              <a:rPr lang="zh-CN" altLang="en-US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月</a:t>
            </a:r>
            <a:r>
              <a:rPr lang="en-US" alt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</a:t>
            </a:r>
            <a:r>
              <a:rPr lang="zh-CN" altLang="en-US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日</a:t>
            </a:r>
            <a:r>
              <a:rPr lang="en-US" alt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11:59:27.816</a:t>
            </a:r>
          </a:p>
          <a:p>
            <a:pPr>
              <a:lnSpc>
                <a:spcPct val="120000"/>
              </a:lnSpc>
            </a:pPr>
            <a:r>
              <a:rPr lang="en-US" alt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UTC</a:t>
            </a:r>
            <a:r>
              <a:rPr lang="zh-CN" altLang="en-US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：</a:t>
            </a:r>
            <a:r>
              <a:rPr lang="en-US" alt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2000</a:t>
            </a:r>
            <a:r>
              <a:rPr lang="zh-CN" altLang="en-US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年</a:t>
            </a:r>
            <a:r>
              <a:rPr lang="en-US" alt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</a:t>
            </a:r>
            <a:r>
              <a:rPr lang="zh-CN" altLang="en-US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月</a:t>
            </a:r>
            <a:r>
              <a:rPr lang="en-US" alt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</a:t>
            </a:r>
            <a:r>
              <a:rPr lang="zh-CN" altLang="en-US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日</a:t>
            </a:r>
            <a:r>
              <a:rPr lang="en-US" alt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11:58:55.816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832B27A-E8D7-774B-E6B5-3BBDA6D7E479}"/>
              </a:ext>
            </a:extLst>
          </p:cNvPr>
          <p:cNvSpPr txBox="1"/>
          <p:nvPr/>
        </p:nvSpPr>
        <p:spPr>
          <a:xfrm>
            <a:off x="59432" y="2586039"/>
            <a:ext cx="45249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非常接近但不一样</a:t>
            </a:r>
            <a:endParaRPr lang="zh-CN" altLang="en-US" dirty="0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14DE8543-2A67-63C5-AB2A-A5AAB4CD5EA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57030" y="820270"/>
            <a:ext cx="2200458" cy="2308324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AB3E05EB-B16F-2024-0746-B77418B1CE2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51172" y="3211211"/>
            <a:ext cx="3365407" cy="2293942"/>
          </a:xfrm>
          <a:prstGeom prst="rect">
            <a:avLst/>
          </a:prstGeom>
        </p:spPr>
      </p:pic>
      <p:sp>
        <p:nvSpPr>
          <p:cNvPr id="24" name="左大括号 23">
            <a:extLst>
              <a:ext uri="{FF2B5EF4-FFF2-40B4-BE49-F238E27FC236}">
                <a16:creationId xmlns:a16="http://schemas.microsoft.com/office/drawing/2014/main" id="{2B66F0D9-E935-072A-2DC9-AC5ABB10ED78}"/>
              </a:ext>
            </a:extLst>
          </p:cNvPr>
          <p:cNvSpPr/>
          <p:nvPr/>
        </p:nvSpPr>
        <p:spPr>
          <a:xfrm>
            <a:off x="483042" y="2661919"/>
            <a:ext cx="219365" cy="2161323"/>
          </a:xfrm>
          <a:prstGeom prst="leftBrace">
            <a:avLst>
              <a:gd name="adj1" fmla="val 46018"/>
              <a:gd name="adj2" fmla="val 50000"/>
            </a:avLst>
          </a:prstGeom>
          <a:ln w="28575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21419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6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地心坐标系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200F890-C62F-661B-493B-BA34F7C82C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77" y="744869"/>
            <a:ext cx="11000159" cy="535308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B4D2CDA1-C527-34EC-70DE-AD883B195B93}"/>
              </a:ext>
            </a:extLst>
          </p:cNvPr>
          <p:cNvSpPr txBox="1"/>
          <p:nvPr/>
        </p:nvSpPr>
        <p:spPr>
          <a:xfrm>
            <a:off x="9638004" y="3421411"/>
            <a:ext cx="2567966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航天动力学引论</a:t>
            </a:r>
            <a:r>
              <a:rPr lang="en-US" altLang="zh-CN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》P6</a:t>
            </a:r>
          </a:p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（见第</a:t>
            </a:r>
            <a:r>
              <a:rPr lang="en-US" altLang="zh-CN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9</a:t>
            </a:r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</a:t>
            </a:r>
            <a:r>
              <a:rPr lang="en-US" altLang="zh-CN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15</a:t>
            </a:r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节）</a:t>
            </a:r>
            <a:endParaRPr lang="en-US" altLang="zh-CN" sz="16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EC206CF-DA5C-B705-01A8-B0BE6AE0113C}"/>
              </a:ext>
            </a:extLst>
          </p:cNvPr>
          <p:cNvSpPr txBox="1"/>
          <p:nvPr/>
        </p:nvSpPr>
        <p:spPr>
          <a:xfrm>
            <a:off x="635000" y="6033066"/>
            <a:ext cx="101893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过去</a:t>
            </a:r>
            <a:r>
              <a:rPr lang="en-US" altLang="zh-CN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CIO</a:t>
            </a:r>
            <a:r>
              <a:rPr lang="zh-CN" altLang="en-US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：</a:t>
            </a:r>
            <a:r>
              <a:rPr lang="en-US" altLang="zh-CN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(Conventional International Origin) </a:t>
            </a:r>
            <a:r>
              <a:rPr lang="zh-CN" altLang="en-US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国际协议原点，</a:t>
            </a:r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定义已弃用（不能缩写）</a:t>
            </a:r>
            <a:endParaRPr lang="en-US" altLang="zh-CN" sz="1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现在</a:t>
            </a:r>
            <a:r>
              <a:rPr lang="en-US" altLang="zh-CN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CIO</a:t>
            </a:r>
            <a:r>
              <a:rPr lang="zh-CN" altLang="en-US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缩写为：</a:t>
            </a:r>
            <a:r>
              <a:rPr lang="en-US" altLang="zh-CN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(Celestial Intermediate Origin) </a:t>
            </a:r>
            <a:r>
              <a:rPr lang="zh-CN" altLang="en-US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天球中间零点</a:t>
            </a:r>
            <a:r>
              <a:rPr lang="zh-CN" altLang="en-US" sz="11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（见后）</a:t>
            </a:r>
            <a:endParaRPr lang="en-US" altLang="zh-CN" sz="1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EC51CEBC-F1C7-7E66-29A6-F0CFF0D56178}"/>
              </a:ext>
            </a:extLst>
          </p:cNvPr>
          <p:cNvSpPr/>
          <p:nvPr/>
        </p:nvSpPr>
        <p:spPr>
          <a:xfrm>
            <a:off x="5047129" y="4921624"/>
            <a:ext cx="770965" cy="455918"/>
          </a:xfrm>
          <a:prstGeom prst="ellipse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C8F23D8-E3D9-5D5A-86AC-925C351A5AEB}"/>
              </a:ext>
            </a:extLst>
          </p:cNvPr>
          <p:cNvSpPr/>
          <p:nvPr/>
        </p:nvSpPr>
        <p:spPr>
          <a:xfrm>
            <a:off x="333829" y="1966686"/>
            <a:ext cx="602342" cy="4572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0482577-7C91-7A30-5E37-3B2E38DFFC77}"/>
              </a:ext>
            </a:extLst>
          </p:cNvPr>
          <p:cNvSpPr/>
          <p:nvPr/>
        </p:nvSpPr>
        <p:spPr>
          <a:xfrm>
            <a:off x="333829" y="2469453"/>
            <a:ext cx="602342" cy="4572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8AB7812-E06A-C84B-484F-7FAAB63FDBE2}"/>
              </a:ext>
            </a:extLst>
          </p:cNvPr>
          <p:cNvSpPr/>
          <p:nvPr/>
        </p:nvSpPr>
        <p:spPr>
          <a:xfrm>
            <a:off x="936171" y="2469453"/>
            <a:ext cx="331835" cy="4572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50FE223-A5DC-FC48-C702-306D96158A9B}"/>
              </a:ext>
            </a:extLst>
          </p:cNvPr>
          <p:cNvSpPr/>
          <p:nvPr/>
        </p:nvSpPr>
        <p:spPr>
          <a:xfrm>
            <a:off x="936171" y="2964211"/>
            <a:ext cx="331835" cy="4572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776B5FC-E8D4-BD4B-04F3-E9116A6D55EF}"/>
              </a:ext>
            </a:extLst>
          </p:cNvPr>
          <p:cNvSpPr txBox="1"/>
          <p:nvPr/>
        </p:nvSpPr>
        <p:spPr>
          <a:xfrm>
            <a:off x="208964" y="5279117"/>
            <a:ext cx="1752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现在：</a:t>
            </a:r>
            <a:r>
              <a:rPr lang="en-US" altLang="zh-CN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ITRS</a:t>
            </a:r>
            <a:endParaRPr lang="en-US" altLang="zh-CN" sz="1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" name="图形 2" descr="困惑的脸轮廓 纯色填充">
            <a:extLst>
              <a:ext uri="{FF2B5EF4-FFF2-40B4-BE49-F238E27FC236}">
                <a16:creationId xmlns:a16="http://schemas.microsoft.com/office/drawing/2014/main" id="{55A1CF40-40A7-D591-12EB-DF98300A19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8704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5" grpId="0" animBg="1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834170"/>
            <a:ext cx="11376025" cy="5849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日月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（和行星）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的引力作用下，北天极绕北黄极的运动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sz="3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sz="3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岁差 </a:t>
            </a:r>
            <a:r>
              <a:rPr lang="en-US" altLang="zh-CN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Precession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strike="sngStrike" dirty="0">
                <a:solidFill>
                  <a:prstClr val="black">
                    <a:alpha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日月岁差、行星岁差</a:t>
            </a:r>
            <a:endParaRPr lang="en-US" altLang="zh-CN" sz="2000" b="1" strike="sngStrike" dirty="0">
              <a:solidFill>
                <a:prstClr val="black">
                  <a:alpha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黄道岁差</a:t>
            </a:r>
            <a:r>
              <a:rPr lang="zh-CN" altLang="en-US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（源于行星对黄道面的摄动）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2">
              <a:lnSpc>
                <a:spcPct val="130000"/>
              </a:lnSpc>
            </a:pPr>
            <a:r>
              <a:rPr lang="en-US" altLang="zh-CN" sz="20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</a:t>
            </a:r>
            <a:r>
              <a:rPr lang="zh-CN" altLang="en-US" sz="20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赤道岁差</a:t>
            </a:r>
            <a:r>
              <a:rPr lang="zh-CN" altLang="en-US" sz="1600" b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（源于日月和行星对非球形地球的力矩）</a:t>
            </a:r>
            <a:endParaRPr lang="en-US" altLang="zh-CN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章动 </a:t>
            </a:r>
            <a:r>
              <a:rPr lang="en-US" altLang="zh-CN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Nutation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黄经章动      、交角章动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赤经章动、赤纬章动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7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岁差、章动、极移</a:t>
            </a:r>
          </a:p>
        </p:txBody>
      </p:sp>
      <p:graphicFrame>
        <p:nvGraphicFramePr>
          <p:cNvPr id="2" name="表格 3">
            <a:extLst>
              <a:ext uri="{FF2B5EF4-FFF2-40B4-BE49-F238E27FC236}">
                <a16:creationId xmlns:a16="http://schemas.microsoft.com/office/drawing/2014/main" id="{595CE28A-04C0-D2D2-DD4F-945C74432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7108060"/>
              </p:ext>
            </p:extLst>
          </p:nvPr>
        </p:nvGraphicFramePr>
        <p:xfrm>
          <a:off x="929328" y="1585875"/>
          <a:ext cx="5993606" cy="16154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996803">
                  <a:extLst>
                    <a:ext uri="{9D8B030D-6E8A-4147-A177-3AD203B41FA5}">
                      <a16:colId xmlns:a16="http://schemas.microsoft.com/office/drawing/2014/main" val="3344461493"/>
                    </a:ext>
                  </a:extLst>
                </a:gridCol>
                <a:gridCol w="2996803">
                  <a:extLst>
                    <a:ext uri="{9D8B030D-6E8A-4147-A177-3AD203B41FA5}">
                      <a16:colId xmlns:a16="http://schemas.microsoft.com/office/drawing/2014/main" val="4115943954"/>
                    </a:ext>
                  </a:extLst>
                </a:gridCol>
              </a:tblGrid>
              <a:tr h="42030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dirty="0">
                          <a:sym typeface="+mn-ea"/>
                        </a:rPr>
                        <a:t>岁差 </a:t>
                      </a:r>
                      <a:r>
                        <a:rPr lang="en-US" altLang="zh-CN" sz="2400" b="1" dirty="0">
                          <a:sym typeface="+mn-ea"/>
                        </a:rPr>
                        <a:t>Precession </a:t>
                      </a:r>
                      <a:endParaRPr lang="zh-CN" altLang="en-US" sz="2400" b="1" dirty="0"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b="1" dirty="0">
                          <a:sym typeface="+mn-ea"/>
                        </a:rPr>
                        <a:t>章动 </a:t>
                      </a:r>
                      <a:r>
                        <a:rPr lang="en-US" altLang="zh-CN" sz="2400" b="1" dirty="0">
                          <a:sym typeface="+mn-ea"/>
                        </a:rPr>
                        <a:t>Nutation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748630"/>
                  </a:ext>
                </a:extLst>
              </a:tr>
              <a:tr h="31907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>
                          <a:sym typeface="+mn-ea"/>
                        </a:rPr>
                        <a:t>平极</a:t>
                      </a:r>
                      <a:r>
                        <a:rPr lang="en-US" altLang="zh-CN" sz="1800" b="1" i="1" dirty="0">
                          <a:solidFill>
                            <a:srgbClr val="0000FF"/>
                          </a:solidFill>
                          <a:sym typeface="+mn-ea"/>
                        </a:rPr>
                        <a:t>P</a:t>
                      </a:r>
                      <a:r>
                        <a:rPr lang="en-US" altLang="zh-CN" sz="1800" b="1" baseline="-25000" dirty="0">
                          <a:solidFill>
                            <a:srgbClr val="0000FF"/>
                          </a:solidFill>
                          <a:sym typeface="+mn-ea"/>
                        </a:rPr>
                        <a:t>0</a:t>
                      </a:r>
                      <a:r>
                        <a:rPr lang="zh-CN" altLang="en-US" sz="1800" b="1" dirty="0">
                          <a:solidFill>
                            <a:srgbClr val="0000FF"/>
                          </a:solidFill>
                          <a:sym typeface="+mn-ea"/>
                        </a:rPr>
                        <a:t> </a:t>
                      </a:r>
                      <a:r>
                        <a:rPr lang="zh-CN" altLang="en-US" sz="1800" b="1" dirty="0">
                          <a:sym typeface="+mn-ea"/>
                        </a:rPr>
                        <a:t>相对黄极</a:t>
                      </a:r>
                      <a:r>
                        <a:rPr lang="en-US" altLang="zh-CN" sz="1800" b="1" i="1" dirty="0">
                          <a:sym typeface="+mn-ea"/>
                        </a:rPr>
                        <a:t>K</a:t>
                      </a:r>
                      <a:r>
                        <a:rPr lang="zh-CN" altLang="en-US" sz="1800" b="1" dirty="0">
                          <a:sym typeface="+mn-ea"/>
                        </a:rPr>
                        <a:t>的运动</a:t>
                      </a:r>
                      <a:endParaRPr lang="zh-CN" altLang="en-US" sz="1800" b="1" dirty="0"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>
                          <a:sym typeface="+mn-ea"/>
                        </a:rPr>
                        <a:t>真极</a:t>
                      </a:r>
                      <a:r>
                        <a:rPr lang="en-US" altLang="zh-CN" sz="1800" b="1" i="1" dirty="0">
                          <a:solidFill>
                            <a:srgbClr val="FF0000"/>
                          </a:solidFill>
                          <a:sym typeface="+mn-ea"/>
                        </a:rPr>
                        <a:t>P</a:t>
                      </a:r>
                      <a:r>
                        <a:rPr lang="zh-CN" altLang="en-US" sz="1800" b="1" i="0" dirty="0">
                          <a:sym typeface="+mn-ea"/>
                        </a:rPr>
                        <a:t>相对平极</a:t>
                      </a:r>
                      <a:r>
                        <a:rPr lang="en-US" altLang="zh-CN" sz="1800" b="1" i="1" dirty="0">
                          <a:solidFill>
                            <a:srgbClr val="0000FF"/>
                          </a:solidFill>
                          <a:sym typeface="+mn-ea"/>
                        </a:rPr>
                        <a:t>P</a:t>
                      </a:r>
                      <a:r>
                        <a:rPr lang="en-US" altLang="zh-CN" sz="1800" b="1" baseline="-25000" dirty="0">
                          <a:solidFill>
                            <a:srgbClr val="0000FF"/>
                          </a:solidFill>
                          <a:sym typeface="+mn-ea"/>
                        </a:rPr>
                        <a:t>0</a:t>
                      </a:r>
                      <a:r>
                        <a:rPr lang="zh-CN" altLang="en-US" sz="1800" b="1" i="0" dirty="0">
                          <a:sym typeface="+mn-ea"/>
                        </a:rPr>
                        <a:t>的运动</a:t>
                      </a:r>
                      <a:endParaRPr lang="zh-CN" altLang="en-US" sz="1800" b="1" i="0" dirty="0"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3295160"/>
                  </a:ext>
                </a:extLst>
              </a:tr>
              <a:tr h="36816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/>
                        <a:t>长期变化</a:t>
                      </a:r>
                      <a:endParaRPr lang="zh-CN" altLang="en-US" sz="2000" b="1" dirty="0"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/>
                        <a:t>周期变化</a:t>
                      </a:r>
                      <a:endParaRPr lang="zh-CN" altLang="en-US" sz="2000" b="1" dirty="0"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3759424"/>
                  </a:ext>
                </a:extLst>
              </a:tr>
              <a:tr h="36816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sym typeface="+mn-ea"/>
                        </a:rPr>
                        <a:t>25800</a:t>
                      </a:r>
                      <a:r>
                        <a:rPr lang="zh-CN" altLang="en-US" sz="2000" b="1" dirty="0">
                          <a:sym typeface="+mn-ea"/>
                        </a:rPr>
                        <a:t>年</a:t>
                      </a:r>
                      <a:endParaRPr lang="zh-CN" altLang="en-US" sz="2000" b="1" dirty="0"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sym typeface="+mn-ea"/>
                        </a:rPr>
                        <a:t>主项</a:t>
                      </a:r>
                      <a:r>
                        <a:rPr lang="en-US" altLang="zh-CN" sz="2000" b="1" dirty="0">
                          <a:sym typeface="+mn-ea"/>
                        </a:rPr>
                        <a:t>18.6</a:t>
                      </a:r>
                      <a:r>
                        <a:rPr lang="zh-CN" altLang="en-US" sz="2000" b="1" dirty="0">
                          <a:sym typeface="+mn-ea"/>
                        </a:rPr>
                        <a:t>年</a:t>
                      </a:r>
                      <a:endParaRPr lang="zh-CN" altLang="en-US" sz="2000" b="1" dirty="0"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8911502"/>
                  </a:ext>
                </a:extLst>
              </a:tr>
            </a:tbl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7C1495A0-C2A6-0B71-B680-AEF5844F172D}"/>
              </a:ext>
            </a:extLst>
          </p:cNvPr>
          <p:cNvSpPr txBox="1"/>
          <p:nvPr/>
        </p:nvSpPr>
        <p:spPr>
          <a:xfrm>
            <a:off x="3524856" y="3259723"/>
            <a:ext cx="202416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月球轨道面进动周期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4A4055C5-0399-C4E3-DE49-103312269FD0}"/>
              </a:ext>
            </a:extLst>
          </p:cNvPr>
          <p:cNvCxnSpPr>
            <a:cxnSpLocks/>
            <a:stCxn id="4" idx="3"/>
          </p:cNvCxnSpPr>
          <p:nvPr/>
        </p:nvCxnSpPr>
        <p:spPr>
          <a:xfrm flipV="1">
            <a:off x="5549021" y="3240704"/>
            <a:ext cx="95641" cy="1882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形 5" descr="困惑的脸轮廓 纯色填充">
            <a:extLst>
              <a:ext uri="{FF2B5EF4-FFF2-40B4-BE49-F238E27FC236}">
                <a16:creationId xmlns:a16="http://schemas.microsoft.com/office/drawing/2014/main" id="{A86513CF-F6D0-9602-75B6-2FBE3302BF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FC2781CA-40DA-AE65-D70A-D08426603EB3}"/>
              </a:ext>
            </a:extLst>
          </p:cNvPr>
          <p:cNvSpPr txBox="1"/>
          <p:nvPr/>
        </p:nvSpPr>
        <p:spPr>
          <a:xfrm>
            <a:off x="6484604" y="4998737"/>
            <a:ext cx="20241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历元平赤道坐标系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647CF94-0E44-5CC8-474B-EC390C97E3A8}"/>
              </a:ext>
            </a:extLst>
          </p:cNvPr>
          <p:cNvSpPr txBox="1"/>
          <p:nvPr/>
        </p:nvSpPr>
        <p:spPr>
          <a:xfrm>
            <a:off x="6484604" y="6118436"/>
            <a:ext cx="20241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历元真赤道坐标系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C977448-3B8D-5E77-4C11-307BDA617E86}"/>
              </a:ext>
            </a:extLst>
          </p:cNvPr>
          <p:cNvSpPr txBox="1"/>
          <p:nvPr/>
        </p:nvSpPr>
        <p:spPr>
          <a:xfrm>
            <a:off x="10018366" y="4998737"/>
            <a:ext cx="20241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瞬时平赤道坐标系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0591898-55AB-D811-4B98-BBA908695B41}"/>
              </a:ext>
            </a:extLst>
          </p:cNvPr>
          <p:cNvSpPr txBox="1"/>
          <p:nvPr/>
        </p:nvSpPr>
        <p:spPr>
          <a:xfrm>
            <a:off x="10018366" y="6118436"/>
            <a:ext cx="20241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瞬时真赤道坐标系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20A69DA-CB1B-987A-63E6-40E85C278985}"/>
              </a:ext>
            </a:extLst>
          </p:cNvPr>
          <p:cNvSpPr/>
          <p:nvPr/>
        </p:nvSpPr>
        <p:spPr>
          <a:xfrm>
            <a:off x="7830079" y="5460179"/>
            <a:ext cx="2843741" cy="658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20000"/>
              </a:lnSpc>
              <a:spcAft>
                <a:spcPts val="0"/>
              </a:spcAft>
            </a:pPr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平极、平赤道、平春分点</a:t>
            </a:r>
            <a:endParaRPr lang="en-US" altLang="zh-CN" sz="16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真极、真赤道、真春分点</a:t>
            </a:r>
            <a:endParaRPr lang="en-US" altLang="zh-CN" sz="1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D3FAD8F3-3BD5-0E7E-C3D0-A0A69308CFEC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>
            <a:off x="7496687" y="5368069"/>
            <a:ext cx="0" cy="750367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90C99125-A040-D5D4-96A7-634410C059BB}"/>
              </a:ext>
            </a:extLst>
          </p:cNvPr>
          <p:cNvCxnSpPr>
            <a:cxnSpLocks/>
            <a:stCxn id="12" idx="2"/>
            <a:endCxn id="19" idx="0"/>
          </p:cNvCxnSpPr>
          <p:nvPr/>
        </p:nvCxnSpPr>
        <p:spPr>
          <a:xfrm>
            <a:off x="11030449" y="5368069"/>
            <a:ext cx="0" cy="750367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7F4CAEB-ABAF-90C0-38D0-BC6A76960FA7}"/>
              </a:ext>
            </a:extLst>
          </p:cNvPr>
          <p:cNvCxnSpPr>
            <a:cxnSpLocks/>
            <a:stCxn id="12" idx="1"/>
            <a:endCxn id="9" idx="3"/>
          </p:cNvCxnSpPr>
          <p:nvPr/>
        </p:nvCxnSpPr>
        <p:spPr>
          <a:xfrm flipH="1">
            <a:off x="8508769" y="5183403"/>
            <a:ext cx="1509597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DCD48ADC-0FDC-FDF7-6FC4-B2D9A1EB9247}"/>
              </a:ext>
            </a:extLst>
          </p:cNvPr>
          <p:cNvSpPr txBox="1"/>
          <p:nvPr/>
        </p:nvSpPr>
        <p:spPr>
          <a:xfrm>
            <a:off x="6768310" y="5595837"/>
            <a:ext cx="78366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章动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1DB7D047-3B19-368A-B04E-A8800C580D68}"/>
              </a:ext>
            </a:extLst>
          </p:cNvPr>
          <p:cNvSpPr txBox="1"/>
          <p:nvPr/>
        </p:nvSpPr>
        <p:spPr>
          <a:xfrm>
            <a:off x="11030449" y="5604753"/>
            <a:ext cx="78366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章动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0A6DF09-2CB7-2C58-3EDD-69FEEEFBDD97}"/>
              </a:ext>
            </a:extLst>
          </p:cNvPr>
          <p:cNvSpPr txBox="1"/>
          <p:nvPr/>
        </p:nvSpPr>
        <p:spPr>
          <a:xfrm>
            <a:off x="8903064" y="5196776"/>
            <a:ext cx="78366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岁差</a:t>
            </a:r>
          </a:p>
        </p:txBody>
      </p:sp>
      <p:pic>
        <p:nvPicPr>
          <p:cNvPr id="51" name="图片 50">
            <a:extLst>
              <a:ext uri="{FF2B5EF4-FFF2-40B4-BE49-F238E27FC236}">
                <a16:creationId xmlns:a16="http://schemas.microsoft.com/office/drawing/2014/main" id="{50C08304-69F3-1033-1DB6-393DDF3C2EB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603" t="13503" r="21288" b="13462"/>
          <a:stretch/>
        </p:blipFill>
        <p:spPr>
          <a:xfrm>
            <a:off x="7646156" y="739564"/>
            <a:ext cx="4107059" cy="413374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5EE18D25-D12C-D130-5473-072154B54AE3}"/>
              </a:ext>
            </a:extLst>
          </p:cNvPr>
          <p:cNvSpPr txBox="1"/>
          <p:nvPr/>
        </p:nvSpPr>
        <p:spPr>
          <a:xfrm>
            <a:off x="6462898" y="3659517"/>
            <a:ext cx="18494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春分点西退</a:t>
            </a:r>
          </a:p>
        </p:txBody>
      </p:sp>
      <p:graphicFrame>
        <p:nvGraphicFramePr>
          <p:cNvPr id="54" name="对象 53">
            <a:extLst>
              <a:ext uri="{FF2B5EF4-FFF2-40B4-BE49-F238E27FC236}">
                <a16:creationId xmlns:a16="http://schemas.microsoft.com/office/drawing/2014/main" id="{5142984C-3758-B682-E9F6-0D52B70D05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7836303"/>
              </p:ext>
            </p:extLst>
          </p:nvPr>
        </p:nvGraphicFramePr>
        <p:xfrm>
          <a:off x="9379716" y="955047"/>
          <a:ext cx="31750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158400" imgH="189000" progId="Equation.AxMath">
                  <p:embed/>
                </p:oleObj>
              </mc:Choice>
              <mc:Fallback>
                <p:oleObj name="AxMath" r:id="rId5" imgW="158400" imgH="1890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379716" y="955047"/>
                        <a:ext cx="31750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" name="对象 54">
            <a:extLst>
              <a:ext uri="{FF2B5EF4-FFF2-40B4-BE49-F238E27FC236}">
                <a16:creationId xmlns:a16="http://schemas.microsoft.com/office/drawing/2014/main" id="{FC07A446-10C0-E978-7E6A-E86BE6DE75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3714271"/>
              </p:ext>
            </p:extLst>
          </p:nvPr>
        </p:nvGraphicFramePr>
        <p:xfrm>
          <a:off x="10001147" y="1147815"/>
          <a:ext cx="33337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67400" imgH="190440" progId="Equation.AxMath">
                  <p:embed/>
                </p:oleObj>
              </mc:Choice>
              <mc:Fallback>
                <p:oleObj name="AxMath" r:id="rId7" imgW="167400" imgH="1904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001147" y="1147815"/>
                        <a:ext cx="333375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" name="对象 55">
            <a:extLst>
              <a:ext uri="{FF2B5EF4-FFF2-40B4-BE49-F238E27FC236}">
                <a16:creationId xmlns:a16="http://schemas.microsoft.com/office/drawing/2014/main" id="{0F84CE46-587B-E46A-7064-836740E70A9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555316"/>
              </p:ext>
            </p:extLst>
          </p:nvPr>
        </p:nvGraphicFramePr>
        <p:xfrm>
          <a:off x="10448515" y="1615927"/>
          <a:ext cx="27940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139680" imgH="189000" progId="Equation.AxMath">
                  <p:embed/>
                </p:oleObj>
              </mc:Choice>
              <mc:Fallback>
                <p:oleObj name="AxMath" r:id="rId9" imgW="139680" imgH="1890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448515" y="1615927"/>
                        <a:ext cx="27940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CEA66368-7B9D-BBF8-A0C5-9CBE0597BF28}"/>
              </a:ext>
            </a:extLst>
          </p:cNvPr>
          <p:cNvCxnSpPr>
            <a:cxnSpLocks/>
          </p:cNvCxnSpPr>
          <p:nvPr/>
        </p:nvCxnSpPr>
        <p:spPr>
          <a:xfrm flipH="1">
            <a:off x="2412511" y="6152623"/>
            <a:ext cx="315831" cy="15047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AFBE7BC5-7393-1917-6F22-CA4439E83A6A}"/>
              </a:ext>
            </a:extLst>
          </p:cNvPr>
          <p:cNvCxnSpPr>
            <a:cxnSpLocks/>
          </p:cNvCxnSpPr>
          <p:nvPr/>
        </p:nvCxnSpPr>
        <p:spPr>
          <a:xfrm>
            <a:off x="2753742" y="6152623"/>
            <a:ext cx="335280" cy="15047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0466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0"/>
      <p:bldP spid="19" grpId="0"/>
      <p:bldP spid="20" grpId="0"/>
      <p:bldP spid="28" grpId="0"/>
      <p:bldP spid="29" grpId="0"/>
      <p:bldP spid="3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831137"/>
            <a:ext cx="11376025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极移 </a:t>
            </a:r>
            <a:r>
              <a:rPr lang="en-GB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Polar Motion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8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岁差、章动、极移</a:t>
            </a:r>
          </a:p>
        </p:txBody>
      </p:sp>
      <p:pic>
        <p:nvPicPr>
          <p:cNvPr id="11" name="图片 10" descr="图片包含 地图&#10;&#10;描述已自动生成">
            <a:extLst>
              <a:ext uri="{FF2B5EF4-FFF2-40B4-BE49-F238E27FC236}">
                <a16:creationId xmlns:a16="http://schemas.microsoft.com/office/drawing/2014/main" id="{6906DF3B-3ED1-B37D-931A-5A2E3E00A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" y="1522562"/>
            <a:ext cx="6096000" cy="4572000"/>
          </a:xfrm>
          <a:prstGeom prst="rect">
            <a:avLst/>
          </a:prstGeom>
        </p:spPr>
      </p:pic>
      <p:pic>
        <p:nvPicPr>
          <p:cNvPr id="13" name="图片 12" descr="图示&#10;&#10;描述已自动生成">
            <a:extLst>
              <a:ext uri="{FF2B5EF4-FFF2-40B4-BE49-F238E27FC236}">
                <a16:creationId xmlns:a16="http://schemas.microsoft.com/office/drawing/2014/main" id="{92218229-7518-6586-B987-341A618EE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9970" y="1522562"/>
            <a:ext cx="6096000" cy="457200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B1BBA4E4-2AEC-1443-6F87-4B7B4A737D9F}"/>
              </a:ext>
            </a:extLst>
          </p:cNvPr>
          <p:cNvSpPr txBox="1"/>
          <p:nvPr/>
        </p:nvSpPr>
        <p:spPr>
          <a:xfrm>
            <a:off x="1793523" y="6187845"/>
            <a:ext cx="81735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CIP (Celestial Intermediate Pole) </a:t>
            </a:r>
            <a:r>
              <a:rPr lang="zh-CN" altLang="en-US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天球中间极</a:t>
            </a:r>
            <a:r>
              <a:rPr lang="zh-CN" altLang="en-US" sz="11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（见后）</a:t>
            </a:r>
            <a:endParaRPr lang="en-US" altLang="zh-CN" sz="1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" name="图形 1" descr="紧张的脸轮廓 纯色填充">
            <a:extLst>
              <a:ext uri="{FF2B5EF4-FFF2-40B4-BE49-F238E27FC236}">
                <a16:creationId xmlns:a16="http://schemas.microsoft.com/office/drawing/2014/main" id="{299F734E-A549-D937-6EB7-2D736CDA43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758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0755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极移：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地球自转轴相对地壳的运动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strike="sngStrike" dirty="0">
                <a:solidFill>
                  <a:schemeClr val="tx1">
                    <a:alpha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瞬时自转极在地球表面的位移 </a:t>
            </a:r>
            <a:endParaRPr lang="en-US" altLang="zh-CN" sz="2400" b="1" strike="sngStrike" dirty="0">
              <a:solidFill>
                <a:schemeClr val="tx1">
                  <a:alpha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CIP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ITRS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内的极坐标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（注意</a:t>
            </a:r>
            <a:r>
              <a:rPr lang="en-US" altLang="zh-CN" sz="14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xy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方向定义）</a:t>
            </a:r>
            <a:endParaRPr lang="en-US" altLang="zh-CN" sz="1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自由极移（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Chandler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摆动）</a:t>
            </a:r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最主要项</a:t>
            </a:r>
            <a:endParaRPr lang="en-US" altLang="zh-CN" sz="16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转轴与惯量主轴不重合 </a:t>
            </a:r>
            <a:r>
              <a:rPr lang="en-US" altLang="zh-CN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</a:t>
            </a:r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见</a:t>
            </a:r>
            <a:r>
              <a:rPr lang="en-US" altLang="zh-CN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13</a:t>
            </a:r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节课</a:t>
            </a:r>
            <a:r>
              <a:rPr lang="en-US" altLang="zh-CN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+ 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非刚体</a:t>
            </a:r>
            <a:endParaRPr lang="en-US" altLang="zh-CN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周年受迫极移（季节项）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地表和大气层内季节性气象过程</a:t>
            </a:r>
            <a:endParaRPr lang="en-US" altLang="zh-CN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其它高频项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CIP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的定义中以周期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2d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为界划分章动项和极移项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——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极移需要持续监测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9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岁差、章动、极移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8153A59-833A-6997-DF61-02A9A4F36B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0291" y="1197227"/>
            <a:ext cx="6272890" cy="446354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37BD984-9AEE-9D40-223D-4F9F19D2146A}"/>
              </a:ext>
            </a:extLst>
          </p:cNvPr>
          <p:cNvSpPr txBox="1"/>
          <p:nvPr/>
        </p:nvSpPr>
        <p:spPr>
          <a:xfrm>
            <a:off x="1793523" y="6187845"/>
            <a:ext cx="81735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CIP (Celestial Intermediate Pole) </a:t>
            </a:r>
            <a:r>
              <a:rPr lang="zh-CN" altLang="en-US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天球中间极</a:t>
            </a:r>
            <a:r>
              <a:rPr lang="zh-CN" altLang="en-US" sz="11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（见后）</a:t>
            </a:r>
            <a:endParaRPr lang="en-US" altLang="zh-CN" sz="1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46F0C73-A90F-4A47-7E99-E639E9F8F4E0}"/>
              </a:ext>
            </a:extLst>
          </p:cNvPr>
          <p:cNvSpPr txBox="1"/>
          <p:nvPr/>
        </p:nvSpPr>
        <p:spPr>
          <a:xfrm>
            <a:off x="454701" y="2943683"/>
            <a:ext cx="48162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发布和预报：</a:t>
            </a:r>
            <a:r>
              <a:rPr lang="en-GB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www.iers.org</a:t>
            </a:r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</a:t>
            </a:r>
            <a:r>
              <a:rPr lang="en-GB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celestrak.org</a:t>
            </a:r>
            <a:endParaRPr lang="en-GB" altLang="zh-CN" sz="1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B7A41DF-1BA2-1353-DD3F-08A83E83F3B7}"/>
              </a:ext>
            </a:extLst>
          </p:cNvPr>
          <p:cNvSpPr/>
          <p:nvPr/>
        </p:nvSpPr>
        <p:spPr>
          <a:xfrm>
            <a:off x="4742924" y="2974460"/>
            <a:ext cx="135085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见第</a:t>
            </a:r>
            <a:r>
              <a:rPr lang="en-US" altLang="zh-CN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节课</a:t>
            </a:r>
            <a:endParaRPr lang="zh-CN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形 5" descr="眩晕的脸轮廓 纯色填充">
            <a:extLst>
              <a:ext uri="{FF2B5EF4-FFF2-40B4-BE49-F238E27FC236}">
                <a16:creationId xmlns:a16="http://schemas.microsoft.com/office/drawing/2014/main" id="{C8EFDE77-87D7-E201-73F7-A8ECBDCEC3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972" y="3147664"/>
            <a:ext cx="571360" cy="571360"/>
          </a:xfrm>
          <a:prstGeom prst="rect">
            <a:avLst/>
          </a:prstGeom>
        </p:spPr>
      </p:pic>
      <p:pic>
        <p:nvPicPr>
          <p:cNvPr id="9" name="图形 8" descr="紧张的脸轮廓 纯色填充">
            <a:extLst>
              <a:ext uri="{FF2B5EF4-FFF2-40B4-BE49-F238E27FC236}">
                <a16:creationId xmlns:a16="http://schemas.microsoft.com/office/drawing/2014/main" id="{8D665B6B-07D8-1EAC-BA05-5B64146F9E8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1185533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06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数学物理科学部 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数学物理科学部 模板</Template>
  <TotalTime>63389</TotalTime>
  <Words>1592</Words>
  <Application>Microsoft Office PowerPoint</Application>
  <PresentationFormat>宽屏</PresentationFormat>
  <Paragraphs>322</Paragraphs>
  <Slides>23</Slides>
  <Notes>2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2" baseType="lpstr">
      <vt:lpstr>等线</vt:lpstr>
      <vt:lpstr>华文行楷</vt:lpstr>
      <vt:lpstr>微软雅黑</vt:lpstr>
      <vt:lpstr>Arial</vt:lpstr>
      <vt:lpstr>Calibri</vt:lpstr>
      <vt:lpstr>Times New Roman</vt:lpstr>
      <vt:lpstr>Wingdings</vt:lpstr>
      <vt:lpstr>数学物理科学部 模板</vt:lpstr>
      <vt:lpstr>AxMath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USER</dc:creator>
  <cp:lastModifiedBy>Hou-Yuan Lin</cp:lastModifiedBy>
  <cp:revision>511</cp:revision>
  <dcterms:created xsi:type="dcterms:W3CDTF">2022-10-24T14:28:29Z</dcterms:created>
  <dcterms:modified xsi:type="dcterms:W3CDTF">2024-05-21T06:07:33Z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2052-4.6.1.7467</vt:lpwstr>
  </property>
</Properties>
</file>

<file path=docProps/thumbnail.jpeg>
</file>